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5" r:id="rId11"/>
    <p:sldId id="267" r:id="rId12"/>
    <p:sldId id="266" r:id="rId13"/>
    <p:sldId id="269" r:id="rId14"/>
    <p:sldId id="270" r:id="rId15"/>
    <p:sldId id="271" r:id="rId16"/>
    <p:sldId id="272" r:id="rId17"/>
    <p:sldId id="275" r:id="rId18"/>
    <p:sldId id="276" r:id="rId19"/>
    <p:sldId id="277" r:id="rId20"/>
    <p:sldId id="278" r:id="rId21"/>
    <p:sldId id="282" r:id="rId22"/>
    <p:sldId id="281" r:id="rId23"/>
    <p:sldId id="280" r:id="rId24"/>
    <p:sldId id="283" r:id="rId25"/>
    <p:sldId id="284" r:id="rId26"/>
    <p:sldId id="285" r:id="rId27"/>
    <p:sldId id="286" r:id="rId28"/>
    <p:sldId id="287" r:id="rId29"/>
    <p:sldId id="292" r:id="rId30"/>
    <p:sldId id="295" r:id="rId31"/>
    <p:sldId id="299" r:id="rId32"/>
    <p:sldId id="293" r:id="rId33"/>
    <p:sldId id="294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97BEE5C-6ECF-4FFB-BD3F-126C2C3C9CE0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722DD-98F9-4B03-BCCB-DE6313CBB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33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3216432-0E08-4479-916E-967FE5CE6030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CD9CD-A3EF-445E-94FB-CF2103E52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Cooper University Hospital</a:t>
            </a:r>
          </a:p>
          <a:p>
            <a:r>
              <a:rPr lang="en-US" dirty="0" smtClean="0"/>
              <a:t>School of Perfusion 2014</a:t>
            </a:r>
          </a:p>
          <a:p>
            <a:r>
              <a:rPr lang="en-US" dirty="0" smtClean="0"/>
              <a:t>Michael F. Hancock, CCP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Effects of CPB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57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Effects of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use of Cardiopulmonary Bypass during Cardiac Surgery has long been associated with negative, lasting effects</a:t>
            </a:r>
          </a:p>
          <a:p>
            <a:r>
              <a:rPr lang="en-US" dirty="0" smtClean="0"/>
              <a:t>Over the years, one main goal of cardiac surgery is how to attenuate these effects, increasing patient outcomes</a:t>
            </a:r>
          </a:p>
          <a:p>
            <a:r>
              <a:rPr lang="en-US" dirty="0" smtClean="0"/>
              <a:t>Some of these effects are ones we simply must live with due to the need for CPB in cardiac cases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71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Effects of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Negative Effects of CPB:</a:t>
            </a:r>
          </a:p>
          <a:p>
            <a:pPr lvl="1"/>
            <a:r>
              <a:rPr lang="en-US" dirty="0" smtClean="0"/>
              <a:t>Organ Damage</a:t>
            </a:r>
          </a:p>
          <a:p>
            <a:pPr lvl="2"/>
            <a:r>
              <a:rPr lang="en-US" dirty="0" smtClean="0"/>
              <a:t>Lungs</a:t>
            </a:r>
          </a:p>
          <a:p>
            <a:pPr lvl="2"/>
            <a:r>
              <a:rPr lang="en-US" dirty="0" smtClean="0"/>
              <a:t>Brain</a:t>
            </a:r>
          </a:p>
          <a:p>
            <a:pPr lvl="2"/>
            <a:r>
              <a:rPr lang="en-US" dirty="0" smtClean="0"/>
              <a:t>Kidneys</a:t>
            </a:r>
          </a:p>
          <a:p>
            <a:pPr lvl="2"/>
            <a:r>
              <a:rPr lang="en-US" dirty="0" smtClean="0"/>
              <a:t>Heart</a:t>
            </a:r>
          </a:p>
          <a:p>
            <a:pPr lvl="2"/>
            <a:r>
              <a:rPr lang="en-US" dirty="0" smtClean="0"/>
              <a:t>Blood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0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Triggers of Organ Damage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Activation of the Systemic Inflammatory Response </a:t>
            </a:r>
          </a:p>
          <a:p>
            <a:r>
              <a:rPr lang="en-US" dirty="0" err="1" smtClean="0"/>
              <a:t>Hemodilution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Ischemia</a:t>
            </a:r>
          </a:p>
          <a:p>
            <a:r>
              <a:rPr lang="en-US" dirty="0" smtClean="0"/>
              <a:t>Reperfusion Injury</a:t>
            </a:r>
          </a:p>
          <a:p>
            <a:r>
              <a:rPr lang="en-US" dirty="0" smtClean="0"/>
              <a:t>Non-pulsatile Flow</a:t>
            </a:r>
          </a:p>
          <a:p>
            <a:r>
              <a:rPr lang="en-US" dirty="0" smtClean="0"/>
              <a:t>Destruction of Formed Elements in the Blood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59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of the Systemic Inflammatory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Complement Activation</a:t>
            </a:r>
          </a:p>
          <a:p>
            <a:r>
              <a:rPr lang="en-US" dirty="0" smtClean="0"/>
              <a:t>Activation of </a:t>
            </a:r>
            <a:r>
              <a:rPr lang="en-US" dirty="0" err="1" smtClean="0"/>
              <a:t>Fibrinolytic</a:t>
            </a:r>
            <a:r>
              <a:rPr lang="en-US" dirty="0" smtClean="0"/>
              <a:t> and </a:t>
            </a:r>
            <a:r>
              <a:rPr lang="en-US" dirty="0" err="1" smtClean="0"/>
              <a:t>Kallikrein</a:t>
            </a:r>
            <a:r>
              <a:rPr lang="en-US" dirty="0" smtClean="0"/>
              <a:t> Cascades</a:t>
            </a:r>
          </a:p>
          <a:p>
            <a:r>
              <a:rPr lang="en-US" dirty="0" smtClean="0"/>
              <a:t>Cytokine Release</a:t>
            </a:r>
          </a:p>
          <a:p>
            <a:r>
              <a:rPr lang="en-US" dirty="0" smtClean="0"/>
              <a:t>Production of Oxygen Free Radicals</a:t>
            </a:r>
          </a:p>
          <a:p>
            <a:r>
              <a:rPr lang="en-US" dirty="0" smtClean="0"/>
              <a:t>Activation of Neutrophils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Classic Pathway- Antigen-Antibody Complex</a:t>
            </a:r>
          </a:p>
          <a:p>
            <a:r>
              <a:rPr lang="en-US" dirty="0" smtClean="0"/>
              <a:t>Alternate Pathway- Pathogen surface, cell particles, antigens</a:t>
            </a:r>
          </a:p>
          <a:p>
            <a:pPr lvl="1"/>
            <a:r>
              <a:rPr lang="en-US" dirty="0" smtClean="0"/>
              <a:t>The Pathway activated by CPB!!!</a:t>
            </a:r>
          </a:p>
          <a:p>
            <a:pPr lvl="1"/>
            <a:r>
              <a:rPr lang="en-US" dirty="0" smtClean="0"/>
              <a:t>Contact between blood and the extracorporeal circuit</a:t>
            </a:r>
          </a:p>
          <a:p>
            <a:pPr lvl="2"/>
            <a:r>
              <a:rPr lang="en-US" dirty="0" smtClean="0"/>
              <a:t>Particularly the oxygenator due to its high surface area of synthetic material </a:t>
            </a:r>
          </a:p>
          <a:p>
            <a:pPr lvl="1"/>
            <a:r>
              <a:rPr lang="en-US" dirty="0" smtClean="0"/>
              <a:t>Activation of C3a and C5a (</a:t>
            </a:r>
            <a:r>
              <a:rPr lang="en-US" dirty="0" err="1" smtClean="0"/>
              <a:t>anaphylaxotoxins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C3a </a:t>
            </a:r>
            <a:r>
              <a:rPr lang="en-US" dirty="0" smtClean="0">
                <a:sym typeface="Wingdings" panose="05000000000000000000" pitchFamily="2" charset="2"/>
              </a:rPr>
              <a:t> Histamine Release 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C5a  Neutrophil attraction and activation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Culminates with the Membrane Attack Complex (MAC)</a:t>
            </a:r>
            <a:r>
              <a:rPr lang="en-US" dirty="0" smtClean="0"/>
              <a:t>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7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Plasma levels of activated complement factors rise within the first few minutes of CPB</a:t>
            </a:r>
          </a:p>
          <a:p>
            <a:pPr lvl="1"/>
            <a:r>
              <a:rPr lang="en-US" dirty="0" smtClean="0"/>
              <a:t>Rise again just after the X-clamp removal</a:t>
            </a:r>
          </a:p>
          <a:p>
            <a:pPr lvl="1"/>
            <a:r>
              <a:rPr lang="en-US" dirty="0" smtClean="0"/>
              <a:t>Return to normal levels within 48 hours</a:t>
            </a:r>
          </a:p>
          <a:p>
            <a:r>
              <a:rPr lang="en-US" dirty="0" smtClean="0"/>
              <a:t>C3a releases Histamine which causes smooth muscle dilation and an increase in vascular permeability</a:t>
            </a:r>
          </a:p>
          <a:p>
            <a:pPr lvl="1"/>
            <a:r>
              <a:rPr lang="en-US" dirty="0" smtClean="0"/>
              <a:t>Allows WBCs to move across membranes freely</a:t>
            </a:r>
          </a:p>
          <a:p>
            <a:pPr lvl="2"/>
            <a:r>
              <a:rPr lang="en-US" dirty="0" smtClean="0"/>
              <a:t>Neutrophils and Monocytes</a:t>
            </a:r>
          </a:p>
          <a:p>
            <a:r>
              <a:rPr lang="en-US" dirty="0" smtClean="0"/>
              <a:t>C5a recruits neutrophils which attack cell membranes and activate platelets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31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Kinin-Kallikrein</a:t>
            </a:r>
            <a:r>
              <a:rPr lang="en-US" dirty="0" smtClean="0"/>
              <a:t> Pathway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Contact with foreign substances result in the activation of the Intrinsic Clotting Cascade</a:t>
            </a:r>
          </a:p>
          <a:p>
            <a:pPr lvl="1"/>
            <a:r>
              <a:rPr lang="en-US" dirty="0" smtClean="0"/>
              <a:t>Initiated by the activation of Factor XII</a:t>
            </a:r>
          </a:p>
          <a:p>
            <a:pPr lvl="1"/>
            <a:r>
              <a:rPr lang="en-US" dirty="0" smtClean="0"/>
              <a:t>Factor </a:t>
            </a:r>
            <a:r>
              <a:rPr lang="en-US" dirty="0" err="1" smtClean="0"/>
              <a:t>XIIa</a:t>
            </a:r>
            <a:r>
              <a:rPr lang="en-US" dirty="0" smtClean="0"/>
              <a:t> leads to </a:t>
            </a:r>
            <a:r>
              <a:rPr lang="en-US" dirty="0" err="1" smtClean="0"/>
              <a:t>Bradykinin</a:t>
            </a:r>
            <a:r>
              <a:rPr lang="en-US" dirty="0" smtClean="0"/>
              <a:t> production</a:t>
            </a:r>
          </a:p>
          <a:p>
            <a:pPr lvl="1"/>
            <a:r>
              <a:rPr lang="en-US" dirty="0" err="1" smtClean="0"/>
              <a:t>Bradykinins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Increase vascular permeability</a:t>
            </a:r>
          </a:p>
          <a:p>
            <a:pPr lvl="2"/>
            <a:r>
              <a:rPr lang="en-US" dirty="0" smtClean="0"/>
              <a:t>Cause vasodilation</a:t>
            </a:r>
          </a:p>
          <a:p>
            <a:pPr lvl="2"/>
            <a:r>
              <a:rPr lang="en-US" dirty="0" smtClean="0"/>
              <a:t>Promote production of Tissue Plasminogen Activator (</a:t>
            </a:r>
            <a:r>
              <a:rPr lang="en-US" dirty="0" err="1" smtClean="0"/>
              <a:t>tPa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0402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Platelet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/>
          <a:lstStyle/>
          <a:p>
            <a:pPr lvl="0"/>
            <a:r>
              <a:rPr lang="en-US" sz="2800" dirty="0"/>
              <a:t>During contact with the extracorporeal circuit, platelets are activated and release Thromboxane which cause </a:t>
            </a:r>
            <a:r>
              <a:rPr lang="en-US" sz="2800" dirty="0" smtClean="0"/>
              <a:t>pulmonary vasoconstriction</a:t>
            </a:r>
            <a:endParaRPr lang="en-US" sz="2800" dirty="0"/>
          </a:p>
          <a:p>
            <a:pPr lvl="1"/>
            <a:r>
              <a:rPr lang="en-US" dirty="0" smtClean="0"/>
              <a:t>Decrease in platelet 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3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Ischemia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Ischemia- period in tissues are deprived of oxygen</a:t>
            </a:r>
          </a:p>
          <a:p>
            <a:pPr lvl="1"/>
            <a:r>
              <a:rPr lang="en-US" dirty="0" smtClean="0"/>
              <a:t>Without O2, normal cell functions are not carried out, namely ATP production</a:t>
            </a:r>
          </a:p>
          <a:p>
            <a:pPr lvl="1"/>
            <a:r>
              <a:rPr lang="en-US" dirty="0" smtClean="0"/>
              <a:t>Without ATP, cell’s cannot regulate their own membrane permeability</a:t>
            </a:r>
          </a:p>
          <a:p>
            <a:pPr lvl="2"/>
            <a:r>
              <a:rPr lang="en-US" dirty="0" smtClean="0"/>
              <a:t>Ions move freely across the membranes</a:t>
            </a:r>
          </a:p>
          <a:p>
            <a:pPr lvl="3"/>
            <a:r>
              <a:rPr lang="en-US" dirty="0" smtClean="0"/>
              <a:t>ATP-dependent channels cannot stop it</a:t>
            </a:r>
          </a:p>
          <a:p>
            <a:pPr lvl="3"/>
            <a:r>
              <a:rPr lang="en-US" dirty="0" smtClean="0"/>
              <a:t>Calcium accumulates within the cells</a:t>
            </a:r>
          </a:p>
          <a:p>
            <a:pPr lvl="1"/>
            <a:r>
              <a:rPr lang="en-US" dirty="0"/>
              <a:t>Under ischemic conditions, the enzyme Xanthine Dehydrogenase is converted to </a:t>
            </a:r>
            <a:r>
              <a:rPr lang="en-US" u="sng" dirty="0"/>
              <a:t>Xanthine </a:t>
            </a:r>
            <a:r>
              <a:rPr lang="en-US" u="sng" dirty="0" smtClean="0"/>
              <a:t>Oxidase </a:t>
            </a:r>
            <a:r>
              <a:rPr lang="en-US" dirty="0" smtClean="0"/>
              <a:t>which accumulates in the ischemic tissue</a:t>
            </a:r>
            <a:endParaRPr lang="en-US" u="sng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2921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Reperfusion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blood flow is restored to ischemic tissue, it sets off a series of events</a:t>
            </a:r>
          </a:p>
          <a:p>
            <a:pPr lvl="1"/>
            <a:r>
              <a:rPr lang="en-US" dirty="0" smtClean="0"/>
              <a:t>Blood containing high levels of oxygen flows into the previously ischemic tissues</a:t>
            </a:r>
          </a:p>
          <a:p>
            <a:pPr lvl="2"/>
            <a:r>
              <a:rPr lang="en-US" u="sng" dirty="0" smtClean="0"/>
              <a:t>Calcium </a:t>
            </a:r>
            <a:r>
              <a:rPr lang="en-US" u="sng" dirty="0"/>
              <a:t>Loading Paradox-</a:t>
            </a:r>
          </a:p>
          <a:p>
            <a:pPr lvl="3"/>
            <a:r>
              <a:rPr lang="en-US" dirty="0"/>
              <a:t>Calcium </a:t>
            </a:r>
            <a:r>
              <a:rPr lang="en-US" dirty="0" smtClean="0"/>
              <a:t>accumulated flood into </a:t>
            </a:r>
            <a:r>
              <a:rPr lang="en-US" dirty="0"/>
              <a:t>the cells</a:t>
            </a:r>
          </a:p>
          <a:p>
            <a:pPr lvl="3"/>
            <a:r>
              <a:rPr lang="en-US" dirty="0"/>
              <a:t>Leads to </a:t>
            </a:r>
            <a:r>
              <a:rPr lang="en-US" dirty="0" smtClean="0"/>
              <a:t>hyper-contracture </a:t>
            </a:r>
            <a:r>
              <a:rPr lang="en-US" dirty="0"/>
              <a:t>of the </a:t>
            </a:r>
            <a:r>
              <a:rPr lang="en-US" dirty="0" err="1"/>
              <a:t>myocytes</a:t>
            </a:r>
            <a:r>
              <a:rPr lang="en-US" dirty="0"/>
              <a:t> and cell </a:t>
            </a:r>
            <a:r>
              <a:rPr lang="en-US" dirty="0" smtClean="0"/>
              <a:t>death</a:t>
            </a:r>
          </a:p>
          <a:p>
            <a:pPr lvl="3"/>
            <a:r>
              <a:rPr lang="en-US" dirty="0" smtClean="0"/>
              <a:t>Cellular Calcium Overload opens Mitochondrial Permeability Transition Pores (PTPs) upon reperfusion</a:t>
            </a:r>
          </a:p>
          <a:p>
            <a:pPr lvl="4"/>
            <a:r>
              <a:rPr lang="en-US" dirty="0" smtClean="0"/>
              <a:t>Inhibits mitochondrial membrane potential, inhibiting ATP production</a:t>
            </a:r>
            <a:endParaRPr lang="en-US" dirty="0"/>
          </a:p>
          <a:p>
            <a:pPr lvl="4"/>
            <a:r>
              <a:rPr lang="en-US" dirty="0"/>
              <a:t>Leads to a depletion of ATP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576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 Free Radical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Generation of Oxygen Free Radicals</a:t>
            </a:r>
          </a:p>
          <a:p>
            <a:pPr lvl="1"/>
            <a:r>
              <a:rPr lang="en-US" dirty="0" smtClean="0"/>
              <a:t>Xanthine Oxidase </a:t>
            </a:r>
            <a:r>
              <a:rPr lang="en-US" dirty="0"/>
              <a:t>converts </a:t>
            </a:r>
            <a:r>
              <a:rPr lang="en-US" dirty="0" smtClean="0"/>
              <a:t>oxygen </a:t>
            </a:r>
            <a:r>
              <a:rPr lang="en-US" dirty="0"/>
              <a:t>molecules to highly reactive superoxide and hydroxyl radicals</a:t>
            </a:r>
          </a:p>
          <a:p>
            <a:pPr lvl="1"/>
            <a:r>
              <a:rPr lang="en-US" dirty="0" smtClean="0"/>
              <a:t>On Reperfusion- Excessive </a:t>
            </a:r>
            <a:r>
              <a:rPr lang="en-US" dirty="0"/>
              <a:t>nitric </a:t>
            </a:r>
            <a:r>
              <a:rPr lang="en-US" dirty="0" smtClean="0"/>
              <a:t>oxide is </a:t>
            </a:r>
            <a:r>
              <a:rPr lang="en-US" dirty="0"/>
              <a:t>produced </a:t>
            </a:r>
            <a:r>
              <a:rPr lang="en-US" dirty="0" smtClean="0"/>
              <a:t>and reacts </a:t>
            </a:r>
            <a:r>
              <a:rPr lang="en-US" dirty="0"/>
              <a:t>with Superoxide to produce potent Free Radical </a:t>
            </a:r>
            <a:r>
              <a:rPr lang="en-US" dirty="0" err="1"/>
              <a:t>Peroxynitrite</a:t>
            </a:r>
            <a:endParaRPr lang="en-US" dirty="0"/>
          </a:p>
          <a:p>
            <a:pPr lvl="1"/>
            <a:r>
              <a:rPr lang="en-US" dirty="0"/>
              <a:t>Oxygen Free Radicals attack cell membranes and produce </a:t>
            </a:r>
            <a:r>
              <a:rPr lang="en-US" u="sng" dirty="0" err="1"/>
              <a:t>Leukotrienes</a:t>
            </a:r>
            <a:r>
              <a:rPr lang="en-US" dirty="0"/>
              <a:t> and </a:t>
            </a:r>
            <a:r>
              <a:rPr lang="en-US" u="sng" dirty="0" err="1"/>
              <a:t>Tromboxane</a:t>
            </a:r>
            <a:r>
              <a:rPr lang="en-US" u="sng" dirty="0"/>
              <a:t> A-2 </a:t>
            </a:r>
            <a:r>
              <a:rPr lang="en-US" dirty="0"/>
              <a:t>which activates </a:t>
            </a:r>
            <a:r>
              <a:rPr lang="en-US" dirty="0" smtClean="0"/>
              <a:t>Neutrophils</a:t>
            </a:r>
          </a:p>
          <a:p>
            <a:pPr lvl="2"/>
            <a:r>
              <a:rPr lang="en-US" dirty="0" smtClean="0"/>
              <a:t>Neutrophils infiltrate tissues through these leaky membranes and attack leading to cell damage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6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Attenuating the Inflammatory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Drugs: </a:t>
            </a:r>
          </a:p>
          <a:p>
            <a:pPr lvl="1"/>
            <a:r>
              <a:rPr lang="en-US" dirty="0" err="1" smtClean="0"/>
              <a:t>Mannitol</a:t>
            </a:r>
            <a:r>
              <a:rPr lang="en-US" dirty="0" smtClean="0"/>
              <a:t>- given on pump to scavenge free radicals</a:t>
            </a:r>
          </a:p>
          <a:p>
            <a:pPr lvl="1"/>
            <a:r>
              <a:rPr lang="en-US" dirty="0" smtClean="0"/>
              <a:t>Steroids (</a:t>
            </a:r>
            <a:r>
              <a:rPr lang="en-US" dirty="0" err="1" smtClean="0"/>
              <a:t>Methylprednisone</a:t>
            </a:r>
            <a:r>
              <a:rPr lang="en-US" dirty="0" smtClean="0"/>
              <a:t>)- given to suppress the inflammatory response</a:t>
            </a:r>
          </a:p>
          <a:p>
            <a:r>
              <a:rPr lang="en-US" dirty="0" smtClean="0"/>
              <a:t>Hemofiltration:</a:t>
            </a:r>
          </a:p>
          <a:p>
            <a:pPr lvl="1"/>
            <a:r>
              <a:rPr lang="en-US" dirty="0" smtClean="0"/>
              <a:t>Use a </a:t>
            </a:r>
            <a:r>
              <a:rPr lang="en-US" dirty="0" err="1" smtClean="0"/>
              <a:t>hemoconcentrator</a:t>
            </a:r>
            <a:r>
              <a:rPr lang="en-US" dirty="0" smtClean="0"/>
              <a:t> to remove inflammatory mediators from circulation</a:t>
            </a:r>
          </a:p>
          <a:p>
            <a:pPr lvl="1"/>
            <a:r>
              <a:rPr lang="en-US" dirty="0" smtClean="0"/>
              <a:t>Leukocyte-depleting filters for banked blood</a:t>
            </a:r>
          </a:p>
          <a:p>
            <a:r>
              <a:rPr lang="en-US" dirty="0" smtClean="0"/>
              <a:t>Biocompatible CPB Circuit Components</a:t>
            </a:r>
          </a:p>
          <a:p>
            <a:pPr lvl="1"/>
            <a:r>
              <a:rPr lang="en-US" dirty="0" smtClean="0"/>
              <a:t>Heparin coated</a:t>
            </a:r>
          </a:p>
          <a:p>
            <a:pPr lvl="1"/>
            <a:r>
              <a:rPr lang="en-US" dirty="0" smtClean="0"/>
              <a:t>Albumin coated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33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 Dysfunction after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CPB is associated with lower than normal Flows</a:t>
            </a:r>
          </a:p>
          <a:p>
            <a:pPr lvl="1"/>
            <a:r>
              <a:rPr lang="en-US" dirty="0" smtClean="0"/>
              <a:t>Rarely are they as high as the patient’s native C.O.</a:t>
            </a:r>
          </a:p>
          <a:p>
            <a:pPr lvl="1"/>
            <a:r>
              <a:rPr lang="en-US" dirty="0" smtClean="0"/>
              <a:t>Flows should be above a 1.8 Cardiac Index, optimal flows on CPB are &gt; 2.4 C.I.</a:t>
            </a:r>
          </a:p>
          <a:p>
            <a:pPr lvl="1"/>
            <a:r>
              <a:rPr lang="en-US" dirty="0" smtClean="0"/>
              <a:t>Lower Flows and Long CPB runs correlate with higher severity of  organ dysfunction</a:t>
            </a:r>
          </a:p>
          <a:p>
            <a:pPr lvl="1"/>
            <a:r>
              <a:rPr lang="en-US" dirty="0" smtClean="0"/>
              <a:t>The loss of pulsatile flow is also considered a contributor to organ dysfunction, particularly in the kidneys</a:t>
            </a:r>
          </a:p>
          <a:p>
            <a:pPr lvl="1"/>
            <a:r>
              <a:rPr lang="en-US" dirty="0" smtClean="0"/>
              <a:t>On CPB, the blood pressure is often lower than normal physiologic conditions, which also plays a role in organ dysfunction</a:t>
            </a:r>
          </a:p>
          <a:p>
            <a:pPr lvl="1"/>
            <a:r>
              <a:rPr lang="en-US" dirty="0" smtClean="0"/>
              <a:t>Use of vasopressors on CPB will increase BP, but sometimes at the expense of end-organ flow</a:t>
            </a:r>
          </a:p>
          <a:p>
            <a:pPr lvl="2"/>
            <a:r>
              <a:rPr lang="en-US" dirty="0" smtClean="0"/>
              <a:t>Constricting the renal artery will restrict blood flow to the kidneys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8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Acute Respiratory Distress Syndrome is only present in 2% of postoperative cardiac patients</a:t>
            </a:r>
          </a:p>
          <a:p>
            <a:pPr lvl="1"/>
            <a:r>
              <a:rPr lang="en-US" dirty="0" smtClean="0"/>
              <a:t>Their mortality is  &gt; 50%</a:t>
            </a:r>
          </a:p>
          <a:p>
            <a:r>
              <a:rPr lang="en-US" dirty="0" smtClean="0"/>
              <a:t>Some degree of pulmonary dysfunction is present in a large number of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11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7"/>
            <a:ext cx="4879848" cy="52547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Causes of Respiratory Dysfunction following CPB:</a:t>
            </a:r>
          </a:p>
          <a:p>
            <a:pPr lvl="1"/>
            <a:r>
              <a:rPr lang="en-US" dirty="0" smtClean="0"/>
              <a:t>Fluid accumulation in the alveoli (Pulmonary Edema)-</a:t>
            </a:r>
          </a:p>
          <a:p>
            <a:pPr lvl="2"/>
            <a:r>
              <a:rPr lang="en-US" dirty="0" smtClean="0"/>
              <a:t> Due to leaky membranes caused by inflammatory response and excessive fluid administration</a:t>
            </a:r>
          </a:p>
          <a:p>
            <a:pPr lvl="2"/>
            <a:r>
              <a:rPr lang="en-US" dirty="0" smtClean="0"/>
              <a:t>Also from chronic endothelial damage from smoke/other irritant</a:t>
            </a:r>
          </a:p>
          <a:p>
            <a:pPr lvl="1"/>
            <a:r>
              <a:rPr lang="en-US" dirty="0" smtClean="0"/>
              <a:t>Decreased surfactant production during periods of atelectasis and due to inflammatory response</a:t>
            </a:r>
          </a:p>
          <a:p>
            <a:pPr lvl="3"/>
            <a:r>
              <a:rPr lang="en-US" dirty="0" smtClean="0"/>
              <a:t>Surfactant- lowers surface tension in alveoli and prevents alveolar collapse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://advancingthescience.mayo.edu/wp-content/uploads/2012/05/Figure-2C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198" y="1676400"/>
            <a:ext cx="3965802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06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aramiestudio.files.wordpress.com/2009/08/atelectasis3.jpg?w=57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" t="572" r="54551" b="10285"/>
          <a:stretch/>
        </p:blipFill>
        <p:spPr bwMode="auto">
          <a:xfrm>
            <a:off x="5943600" y="519952"/>
            <a:ext cx="3169024" cy="633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489448" cy="5254752"/>
          </a:xfrm>
        </p:spPr>
        <p:txBody>
          <a:bodyPr>
            <a:normAutofit/>
          </a:bodyPr>
          <a:lstStyle/>
          <a:p>
            <a:r>
              <a:rPr lang="en-US" dirty="0" smtClean="0"/>
              <a:t>Causes of Respiratory Dysfunction:</a:t>
            </a:r>
          </a:p>
          <a:p>
            <a:pPr lvl="1"/>
            <a:r>
              <a:rPr lang="en-US" b="1" u="sng" dirty="0"/>
              <a:t>Atelectasis</a:t>
            </a:r>
            <a:r>
              <a:rPr lang="en-US" dirty="0"/>
              <a:t>- collapsed lung tissue </a:t>
            </a:r>
          </a:p>
          <a:p>
            <a:pPr lvl="2"/>
            <a:r>
              <a:rPr lang="en-US" dirty="0" smtClean="0"/>
              <a:t>Not </a:t>
            </a:r>
            <a:r>
              <a:rPr lang="en-US" dirty="0"/>
              <a:t>ventilating during CPB</a:t>
            </a:r>
          </a:p>
          <a:p>
            <a:pPr lvl="2"/>
            <a:r>
              <a:rPr lang="en-US" dirty="0"/>
              <a:t>Alveoli collapse which decreases lung compliance</a:t>
            </a:r>
          </a:p>
          <a:p>
            <a:pPr lvl="2"/>
            <a:r>
              <a:rPr lang="en-US" dirty="0"/>
              <a:t>Greater the degree of atelectasis, higher the resistance to breathing there is (increased peak airway pressures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Can cause acute hypoxemic respiratory failure</a:t>
            </a:r>
          </a:p>
          <a:p>
            <a:pPr lvl="3"/>
            <a:r>
              <a:rPr lang="en-US" dirty="0" smtClean="0"/>
              <a:t>Collapsed airways prevent secretion clearance and can lead to pulmonary infection and pneumonia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12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Atelectasis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Positive End Expiratory Pressure (PEEP)</a:t>
            </a:r>
          </a:p>
          <a:p>
            <a:pPr lvl="1"/>
            <a:r>
              <a:rPr lang="en-US" dirty="0" smtClean="0"/>
              <a:t>Pressure left in the alveoli following expiration to keep the alveoli open, preventing collapse</a:t>
            </a:r>
          </a:p>
          <a:p>
            <a:pPr lvl="2"/>
            <a:r>
              <a:rPr lang="en-US" dirty="0" smtClean="0"/>
              <a:t>Increases Functional Reserve Capacity (FRC)</a:t>
            </a:r>
          </a:p>
          <a:p>
            <a:pPr lvl="1"/>
            <a:r>
              <a:rPr lang="en-US" dirty="0" smtClean="0"/>
              <a:t>Will increase the work of breathing</a:t>
            </a:r>
          </a:p>
          <a:p>
            <a:pPr lvl="1"/>
            <a:r>
              <a:rPr lang="en-US" dirty="0" smtClean="0"/>
              <a:t>Decreases cardiac performance due to there being a limited space in the thoracic cavity, slightly expanded lungs limit the hearts expansion, suppressing contractility and venous return</a:t>
            </a:r>
          </a:p>
          <a:p>
            <a:pPr lvl="2"/>
            <a:r>
              <a:rPr lang="en-US" dirty="0" smtClean="0"/>
              <a:t>CVP will increase due to the increase workload of the RV</a:t>
            </a:r>
          </a:p>
          <a:p>
            <a:pPr lvl="2"/>
            <a:r>
              <a:rPr lang="en-US" dirty="0" smtClean="0"/>
              <a:t>Inotropes like Dopamine can attenuate this suppression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01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Lung Injury from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Acute Respiratory Failure from CPB is called “Pump Lung”</a:t>
            </a:r>
          </a:p>
          <a:p>
            <a:pPr lvl="1"/>
            <a:r>
              <a:rPr lang="en-US" dirty="0" smtClean="0"/>
              <a:t>Seen in affected lungs by:</a:t>
            </a:r>
          </a:p>
          <a:p>
            <a:pPr lvl="2"/>
            <a:r>
              <a:rPr lang="en-US" dirty="0" smtClean="0"/>
              <a:t>Vessel </a:t>
            </a:r>
            <a:r>
              <a:rPr lang="en-US" dirty="0" err="1" smtClean="0"/>
              <a:t>lumina</a:t>
            </a:r>
            <a:r>
              <a:rPr lang="en-US" dirty="0" smtClean="0"/>
              <a:t> packed with neutrophils</a:t>
            </a:r>
          </a:p>
          <a:p>
            <a:pPr lvl="2"/>
            <a:r>
              <a:rPr lang="en-US" dirty="0" smtClean="0"/>
              <a:t>Swelling of the endothelial cells</a:t>
            </a:r>
          </a:p>
          <a:p>
            <a:pPr lvl="1"/>
            <a:r>
              <a:rPr lang="en-US" dirty="0" smtClean="0"/>
              <a:t>Due to systemic inflammatory response of CPB</a:t>
            </a:r>
          </a:p>
          <a:p>
            <a:r>
              <a:rPr lang="en-US" dirty="0" smtClean="0"/>
              <a:t>Nitric Oxide:</a:t>
            </a:r>
          </a:p>
          <a:p>
            <a:pPr lvl="1"/>
            <a:r>
              <a:rPr lang="en-US" sz="2300" dirty="0"/>
              <a:t>Nitric Oxide is a selective pulmonary vasodilator normally released by vascular endothelium</a:t>
            </a:r>
          </a:p>
          <a:p>
            <a:pPr lvl="2"/>
            <a:r>
              <a:rPr lang="en-US" dirty="0"/>
              <a:t>During ischemic conditions, endothelial dysfunction prevents the production and release of NO which can account for pulmonary HTN</a:t>
            </a:r>
          </a:p>
          <a:p>
            <a:pPr lvl="1"/>
            <a:r>
              <a:rPr lang="en-US" sz="2300" dirty="0"/>
              <a:t>Inhaled NO is often indicated for severe pulmonary HTN after cardiac surgery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77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Transfusion Related Acute Lung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400" dirty="0"/>
              <a:t>Non-Cardiogenic Pulmonary Edema</a:t>
            </a:r>
          </a:p>
          <a:p>
            <a:pPr lvl="2"/>
            <a:r>
              <a:rPr lang="en-US" dirty="0"/>
              <a:t>Leading cause of transfusion-related mortality</a:t>
            </a:r>
          </a:p>
          <a:p>
            <a:pPr lvl="2"/>
            <a:r>
              <a:rPr lang="en-US" dirty="0"/>
              <a:t>Diagnosed during or within 6 hours of blood product transfusion</a:t>
            </a:r>
          </a:p>
          <a:p>
            <a:pPr lvl="2"/>
            <a:r>
              <a:rPr lang="en-US" dirty="0"/>
              <a:t>Different than cardiac failure in that left atrial pressure and pulmonary artery wedge pressure is low or normal (no volume overload)</a:t>
            </a:r>
          </a:p>
          <a:p>
            <a:pPr lvl="1"/>
            <a:r>
              <a:rPr lang="en-US" sz="2400" dirty="0"/>
              <a:t>Etiology is administration of blood products and FFP after or during CPB and Protamine reaction</a:t>
            </a:r>
          </a:p>
          <a:p>
            <a:pPr lvl="2"/>
            <a:r>
              <a:rPr lang="en-US" dirty="0"/>
              <a:t>Complement activation causes destruction of pulmonary </a:t>
            </a:r>
            <a:r>
              <a:rPr lang="en-US" dirty="0" smtClean="0"/>
              <a:t>endothelium</a:t>
            </a:r>
            <a:endParaRPr lang="en-US" sz="2800" dirty="0"/>
          </a:p>
          <a:p>
            <a:pPr lvl="1"/>
            <a:r>
              <a:rPr lang="en-US" sz="2400" dirty="0"/>
              <a:t>Leaky capillary membranes cannot maintain membrane permeability</a:t>
            </a:r>
          </a:p>
          <a:p>
            <a:pPr lvl="2"/>
            <a:r>
              <a:rPr lang="en-US" dirty="0"/>
              <a:t>Migration of water and proteins into the alveolar space</a:t>
            </a:r>
          </a:p>
          <a:p>
            <a:pPr lvl="2"/>
            <a:r>
              <a:rPr lang="en-US" dirty="0"/>
              <a:t>Seen by pouring of fluid into the </a:t>
            </a:r>
            <a:r>
              <a:rPr lang="en-US" dirty="0" err="1"/>
              <a:t>endotrachial</a:t>
            </a:r>
            <a:r>
              <a:rPr lang="en-US" dirty="0"/>
              <a:t> tube</a:t>
            </a:r>
          </a:p>
          <a:p>
            <a:pPr lvl="2"/>
            <a:r>
              <a:rPr lang="en-US" dirty="0"/>
              <a:t>Lung compliance </a:t>
            </a:r>
            <a:r>
              <a:rPr lang="en-US" dirty="0" smtClean="0"/>
              <a:t>decreased</a:t>
            </a:r>
          </a:p>
          <a:p>
            <a:pPr lvl="2"/>
            <a:r>
              <a:rPr lang="en-US" dirty="0" smtClean="0"/>
              <a:t>Pulmonary HTN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60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of Lung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/>
            <a:r>
              <a:rPr lang="en-US" dirty="0"/>
              <a:t>Low arterial saturations</a:t>
            </a:r>
            <a:r>
              <a:rPr lang="en-US" dirty="0" smtClean="0"/>
              <a:t>:</a:t>
            </a:r>
          </a:p>
          <a:p>
            <a:pPr marL="822960" lvl="3"/>
            <a:r>
              <a:rPr lang="en-US" dirty="0" smtClean="0"/>
              <a:t> (&lt; 100%)</a:t>
            </a:r>
          </a:p>
          <a:p>
            <a:pPr marL="822960" lvl="3"/>
            <a:r>
              <a:rPr lang="en-US" dirty="0" smtClean="0"/>
              <a:t>Low pO2 on blood gas</a:t>
            </a:r>
          </a:p>
          <a:p>
            <a:pPr lvl="1"/>
            <a:r>
              <a:rPr lang="en-US" dirty="0" smtClean="0"/>
              <a:t>Decreased compliance:</a:t>
            </a:r>
          </a:p>
          <a:p>
            <a:pPr lvl="2"/>
            <a:r>
              <a:rPr lang="en-US" dirty="0" smtClean="0"/>
              <a:t>Seen by increased peak airway pressures when trying to deliver adequate Tidal Volumes</a:t>
            </a:r>
          </a:p>
          <a:p>
            <a:pPr lvl="3"/>
            <a:r>
              <a:rPr lang="en-US" dirty="0" smtClean="0"/>
              <a:t>Feels like stiff lungs when trying to bag the patient</a:t>
            </a:r>
          </a:p>
        </p:txBody>
      </p:sp>
    </p:spTree>
    <p:extLst>
      <p:ext uri="{BB962C8B-B14F-4D97-AF65-F5344CB8AC3E}">
        <p14:creationId xmlns:p14="http://schemas.microsoft.com/office/powerpoint/2010/main" val="1943314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Attenuating Lung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Drugs:</a:t>
            </a:r>
          </a:p>
          <a:p>
            <a:pPr lvl="1"/>
            <a:r>
              <a:rPr lang="en-US" dirty="0" smtClean="0"/>
              <a:t>Steroids to attenuate inflammatory response</a:t>
            </a:r>
          </a:p>
          <a:p>
            <a:pPr lvl="2"/>
            <a:r>
              <a:rPr lang="en-US" dirty="0" smtClean="0"/>
              <a:t>Prevents poor postoperative lung compliance</a:t>
            </a:r>
          </a:p>
          <a:p>
            <a:r>
              <a:rPr lang="en-US" dirty="0" smtClean="0"/>
              <a:t>Leukocyte depleting filters</a:t>
            </a:r>
          </a:p>
          <a:p>
            <a:r>
              <a:rPr lang="en-US" dirty="0" smtClean="0"/>
              <a:t>Coated biocompatible CPB circuit components</a:t>
            </a:r>
          </a:p>
          <a:p>
            <a:r>
              <a:rPr lang="en-US" dirty="0" smtClean="0"/>
              <a:t>Hemofiltration</a:t>
            </a:r>
          </a:p>
          <a:p>
            <a:r>
              <a:rPr lang="en-US" dirty="0" smtClean="0"/>
              <a:t>Avoiding giving donor blood products</a:t>
            </a:r>
          </a:p>
          <a:p>
            <a:r>
              <a:rPr lang="en-US" dirty="0" smtClean="0"/>
              <a:t>Post-Op:</a:t>
            </a:r>
          </a:p>
          <a:p>
            <a:pPr lvl="1"/>
            <a:r>
              <a:rPr lang="en-US" dirty="0" smtClean="0"/>
              <a:t>Increased inspired O2 concentrations to keep Sat up</a:t>
            </a:r>
          </a:p>
          <a:p>
            <a:pPr lvl="1"/>
            <a:r>
              <a:rPr lang="en-US" dirty="0" smtClean="0"/>
              <a:t>Application of PEEP</a:t>
            </a:r>
          </a:p>
          <a:p>
            <a:pPr lvl="1"/>
            <a:r>
              <a:rPr lang="en-US" dirty="0" smtClean="0"/>
              <a:t>Diuretics to promote excess fluid clearance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91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Spacing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Third Spacing-</a:t>
            </a:r>
            <a:endParaRPr lang="en-US" dirty="0"/>
          </a:p>
          <a:p>
            <a:pPr lvl="1"/>
            <a:r>
              <a:rPr lang="en-US" dirty="0"/>
              <a:t>Movement of fluid into the </a:t>
            </a:r>
            <a:r>
              <a:rPr lang="en-US" dirty="0" err="1"/>
              <a:t>interstitium</a:t>
            </a:r>
            <a:r>
              <a:rPr lang="en-US" dirty="0"/>
              <a:t> due to reduced intravascular COP</a:t>
            </a:r>
          </a:p>
          <a:p>
            <a:pPr lvl="1"/>
            <a:r>
              <a:rPr lang="en-US" dirty="0"/>
              <a:t>Can be seen on CPB by losing volume in your reservoir</a:t>
            </a:r>
          </a:p>
          <a:p>
            <a:pPr lvl="1"/>
            <a:r>
              <a:rPr lang="en-US" dirty="0"/>
              <a:t>Must administer hypertonic solutions such as albumin or other volume expanders like </a:t>
            </a:r>
            <a:r>
              <a:rPr lang="en-US" dirty="0" err="1"/>
              <a:t>hetastarch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Interstitium</a:t>
            </a:r>
            <a:r>
              <a:rPr lang="en-US" dirty="0"/>
              <a:t> normally has 11.1 L of water in it</a:t>
            </a:r>
          </a:p>
          <a:p>
            <a:pPr lvl="1"/>
            <a:r>
              <a:rPr lang="en-US" dirty="0"/>
              <a:t>Can check blood levels of albumin and total proteins to verify low COP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89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Myocardial Dysfunction Following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Post-Operative Cardiac Function determined by:</a:t>
            </a:r>
          </a:p>
          <a:p>
            <a:pPr lvl="1"/>
            <a:r>
              <a:rPr lang="en-US" dirty="0" smtClean="0"/>
              <a:t>How successful the procedure was:</a:t>
            </a:r>
          </a:p>
          <a:p>
            <a:pPr lvl="2"/>
            <a:r>
              <a:rPr lang="en-US" dirty="0" smtClean="0"/>
              <a:t>Valves implanted optimally</a:t>
            </a:r>
          </a:p>
          <a:p>
            <a:pPr lvl="2"/>
            <a:r>
              <a:rPr lang="en-US" dirty="0" smtClean="0"/>
              <a:t>Coronary Bypass Grafts completed successfully</a:t>
            </a:r>
          </a:p>
          <a:p>
            <a:pPr lvl="2"/>
            <a:r>
              <a:rPr lang="en-US" dirty="0" smtClean="0"/>
              <a:t>Pre-operative cardiac function should be considered</a:t>
            </a:r>
          </a:p>
          <a:p>
            <a:pPr lvl="1"/>
            <a:r>
              <a:rPr lang="en-US" dirty="0" smtClean="0"/>
              <a:t>Duration of Ischemic Period- correlates with severity of myocardial dysfunction</a:t>
            </a:r>
          </a:p>
          <a:p>
            <a:pPr lvl="2"/>
            <a:r>
              <a:rPr lang="en-US" dirty="0" smtClean="0"/>
              <a:t>Cross-Clamp time ideally kept to a minimum</a:t>
            </a:r>
          </a:p>
          <a:p>
            <a:pPr lvl="2"/>
            <a:r>
              <a:rPr lang="en-US" dirty="0" smtClean="0"/>
              <a:t>Ischemic intervals between </a:t>
            </a:r>
            <a:r>
              <a:rPr lang="en-US" dirty="0" err="1" smtClean="0"/>
              <a:t>cardioplegia</a:t>
            </a:r>
            <a:r>
              <a:rPr lang="en-US" dirty="0" smtClean="0"/>
              <a:t> doses kept to a minimum</a:t>
            </a:r>
          </a:p>
          <a:p>
            <a:pPr lvl="3"/>
            <a:r>
              <a:rPr lang="en-US" dirty="0" smtClean="0"/>
              <a:t>15-20 minutes</a:t>
            </a:r>
          </a:p>
          <a:p>
            <a:pPr lvl="1"/>
            <a:r>
              <a:rPr lang="en-US" dirty="0" smtClean="0"/>
              <a:t>Level of Myocardial Protection- Distribution of </a:t>
            </a:r>
            <a:r>
              <a:rPr lang="en-US" dirty="0" err="1" smtClean="0"/>
              <a:t>cardioplegia</a:t>
            </a:r>
            <a:endParaRPr lang="en-US" dirty="0" smtClean="0"/>
          </a:p>
          <a:p>
            <a:pPr lvl="1"/>
            <a:r>
              <a:rPr lang="en-US" dirty="0" smtClean="0"/>
              <a:t>Adequacy of Perfusion throughout the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394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Myocardial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Myocardial Stunning:</a:t>
            </a:r>
          </a:p>
          <a:p>
            <a:pPr lvl="1"/>
            <a:r>
              <a:rPr lang="en-US" dirty="0" smtClean="0"/>
              <a:t>A Reversible Temporary loss of contractility in cardiac muscle</a:t>
            </a:r>
          </a:p>
          <a:p>
            <a:pPr lvl="1"/>
            <a:r>
              <a:rPr lang="en-US" dirty="0" smtClean="0"/>
              <a:t>Due to ischemia, depletion of ATP </a:t>
            </a:r>
          </a:p>
          <a:p>
            <a:pPr lvl="1"/>
            <a:r>
              <a:rPr lang="en-US" dirty="0" smtClean="0"/>
              <a:t>Can rebound after reperfusion</a:t>
            </a:r>
          </a:p>
          <a:p>
            <a:r>
              <a:rPr lang="en-US" dirty="0" smtClean="0"/>
              <a:t>“Stone Heart”-</a:t>
            </a:r>
          </a:p>
          <a:p>
            <a:pPr lvl="1"/>
            <a:r>
              <a:rPr lang="en-US" dirty="0" smtClean="0"/>
              <a:t>Due to excessive Calcium Loading Phenomenon, </a:t>
            </a:r>
            <a:r>
              <a:rPr lang="en-US" dirty="0" err="1" smtClean="0"/>
              <a:t>hypercontracture</a:t>
            </a:r>
            <a:r>
              <a:rPr lang="en-US" dirty="0" smtClean="0"/>
              <a:t> of the cardiac </a:t>
            </a:r>
            <a:r>
              <a:rPr lang="en-US" dirty="0" err="1" smtClean="0"/>
              <a:t>myocytes</a:t>
            </a:r>
            <a:r>
              <a:rPr lang="en-US" dirty="0" smtClean="0"/>
              <a:t> ending in cell necrosis</a:t>
            </a:r>
          </a:p>
          <a:p>
            <a:pPr lvl="1"/>
            <a:r>
              <a:rPr lang="en-US" dirty="0" smtClean="0"/>
              <a:t>Can be induced by excessive Calcium administration following X-Clamp removal</a:t>
            </a:r>
          </a:p>
          <a:p>
            <a:pPr lvl="2"/>
            <a:r>
              <a:rPr lang="en-US" dirty="0" smtClean="0"/>
              <a:t>Can happen if someone mistakenly gives 10g of Calcium on pump or by anesthesia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213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Myocardial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Hyperkalemia due to </a:t>
            </a:r>
            <a:r>
              <a:rPr lang="en-US" dirty="0" err="1" smtClean="0"/>
              <a:t>cardioplegia</a:t>
            </a:r>
            <a:r>
              <a:rPr lang="en-US" dirty="0" smtClean="0"/>
              <a:t> administration</a:t>
            </a:r>
          </a:p>
          <a:p>
            <a:pPr lvl="1"/>
            <a:r>
              <a:rPr lang="en-US" dirty="0" smtClean="0"/>
              <a:t>Potassium levels rise &gt; 7 </a:t>
            </a:r>
            <a:r>
              <a:rPr lang="en-US" dirty="0" err="1" smtClean="0"/>
              <a:t>mEq</a:t>
            </a:r>
            <a:endParaRPr lang="en-US" dirty="0" smtClean="0"/>
          </a:p>
          <a:p>
            <a:pPr lvl="2"/>
            <a:r>
              <a:rPr lang="en-US" dirty="0" smtClean="0"/>
              <a:t>Seen by Tall-peaked T-Waves on the ECG</a:t>
            </a:r>
          </a:p>
          <a:p>
            <a:pPr lvl="3"/>
            <a:r>
              <a:rPr lang="en-US" dirty="0" smtClean="0"/>
              <a:t>Limited Ventricular Repolarization</a:t>
            </a:r>
          </a:p>
          <a:p>
            <a:pPr lvl="2"/>
            <a:r>
              <a:rPr lang="en-US" dirty="0" smtClean="0"/>
              <a:t>Best treated by the administration of 15 units Regular Insulin and 25 g Dextrose 50% solution</a:t>
            </a:r>
          </a:p>
          <a:p>
            <a:pPr lvl="3"/>
            <a:r>
              <a:rPr lang="en-US" dirty="0" smtClean="0"/>
              <a:t>Can also ZBUFF </a:t>
            </a:r>
            <a:endParaRPr lang="en-US" dirty="0"/>
          </a:p>
        </p:txBody>
      </p:sp>
      <p:sp>
        <p:nvSpPr>
          <p:cNvPr id="4" name="AutoShape 2" descr="data:image/jpeg;base64,/9j/4AAQSkZJRgABAQAAAQABAAD/2wCEAAkGBhQSERUUExMWFRUWGSIaGBgYGB0aGhgYGiEfHBgdGhkXHiceGRojGhgcIC8gIycqLCwsGh4xNTAqNSYrLCkBCQoKDgwOFw8PGSwcHxwsLCwpLCwrKSwpLCwpLCwpKSwsLCksKSksLCwpKSwsKSwsKSkpKSksLCwsKSwpLCwpKf/AABEIAOwA1gMBIgACEQEDEQH/xAAbAAEAAwEBAQEAAAAAAAAAAAAEAwUGAgEAB//EAEsQAAECBAIGBgcFBwIFAwUBAAECAwAEESESMQUTIkFRYQYjMjM0QhQkQ1JicaFjgZHh8AdEU3KxwdFzshWSorPxFoOjJSZ0gsIX/8QAFQEBAQAAAAAAAAAAAAAAAAAAAAH/xAAXEQEBAQEAAAAAAAAAAAAAAAAAEQEh/9oADAMBAAIRAxEAPwD9amlXcuB1jW7LaRTff84HpdwUNwfW2N3xMcT98SzE1tOXV3rXs1G1W6+XnANKzgoaqUfXGKdWq1Cyfd5GAsVKGIXA9Z+uE8849YV2LptMO15d9zz4/MwdU8nEjaV4g+zVlgVbK0SS06nq6qN3nfIri7bL9UgOdA9lFx3sx+GuXSl4XLOCjW0nuj//ABzsPygHR6YGBNzQOP1OEn2yt4FImldJpOq2/Yk9hX2d8oAyVbbd00Ekq4Fr6vnlbKFTrwCHdpFpcZ/+5St8rfQxWI0iC4nbJpJGuwvMlN6U5Qqf0imj41lKMJ9mv7W/9PwgPekbw1U1dHYb+qjnQ8cvvhs04AXbou81n82s+fD7orOkMzVqZ27EN02FVqFX+dYa9OJJc2h3zZuk5DVfL9boCRLoqraQfWEjj5Ec8/8AIiDRawSu4vNuA/chXPO0ep0m2SesHf8AuK90W+mcQ6KnUjHVYr6U75TwV+qwFgwoYm6lFdY5Tjm5l9394C0oa+U2kXaeIpvFWri/MfjCJecSVNHWJO255Te6+fD8eUDl5kF2UUVjuHb0NLlnnAIbV1aOz4QnLkn6QfTSwJWZNU19COX8rn0j5vSCA2mrqLSl/nRN6V5ZRBp6eQZWaAcTX0I7vhd3VgLlxV3OxSjefzOfLhHjxHWdjvW/vu1SvE3t90He0m31p1zdOr3ZXOe1wjp7SLZK+tbADqN3DV5mufOAPKEayY7Hi0f9lk/jCcQqi7fiF/7XB/zf4gEtPoxvdYi82kA7j1LQttcqfdlErekW8aQXW6iYcsM+y7St86QHyaayU7B9afph/lmPrx51ixk61aOz2V7+ad8UzU8jWSvWNmkw/WlqVD53qNIsZWfQnVBS0A4F50GRTXM2/KA+Y7DdkWlzkf5OWX5QXRFBKN9jwSPn2DTPdEyNJNlAo60fVzS4rkm/ayiHR8wgSyUlTYIk0VFrbBzvlAPnG7vUCLtJFT83M7ZQVV5ia7PsP6k3/G0Sz8631w1jfdp/qvneCGcRr5olxqhUxS4vcc6wFzKmi3q4e2KfLVo/OPoNLT7YU7V1rvBvHuI4nOPoA8wvaeurv2bYcrtG2zz4wbSi87r8Yz5T9jls5fnCpg7T1l9+zwpmzl+N/lBtJH+ceus504N5cv8AEAsr2k7S/EK8pp2V27OXOOmHNpq6++d8lra3PZ+u+OWq1T2/Er4W2V8N0SSiD1d1DrXeHFzPleAJ0drgburtzFdni8aV2bfTOGSyjRq6u4Pl/k+HPl9IF0a7DRqojE/w/jb7QyUFQ1dd2OW/Bc2z/OAyujukRen5lmhSlmTwoVhNVkBBesR5FLSnLOue7Sz67P3VXUJ8pp7Xgm8fnfR2a62VcOL1qVnV3pUpU6HEDL3EpMfomklUExdXcJypxdytnAQdIT1czdVTqt1htDK0PfTUropQ65BOyd2rtlwAiv6Q91Miq61a3D305W5xYLO0vtd8jdyb5ZQHDbpqdpXf07B90csucG0Q6dq6vFO+U7tZyhRz9p3/AAHum+WUG0Sj+bxTx3cXOWUAphZKmto9pzym91chAZV4l6UNT4Z0mo5y/KGSpOJntZuVqB72+3P/AMwFgddK3VQSru4cZflATpcOrG0fC+6c6D9UiLT6z6NN7R8IbYT7rvL6RPTq7KXaV4Dh/Lnb8oi6QH1WaoVeFPlHuubiM+UAx5Zq5tnyeU2v/eOXHjVe0T1zY7JGeq/HOO5o95deaBZPMZbN4hfcO1dfftjs/wCkfdyvAElHSXH9unrgFxXJluwg8tp5ozSZUOnXIccdUjAqzZLyQcVKC9P+YQmRB1j11eM5fwUcoyOikqOlW5gk0dnJxoGmaG2kJSMty5df15wGsS71sptE9e/5aXo9FlLOk6olZrq1+U3ui/KK5FdbKCqu+ePZ3Ud+HnFnK1o0ammrVu/k+H5wEK3CloArylzu3gC9oPJun0YHF+6o3G2yq/6ETOu1arVfhiexyHFOfL6RHKeGAxKr6Ki+G/ZPw3PL6QCJ17vtvJCPKbbSvxgaXT6RNVVbGwBY2Bw/1JhU67d4VXZKPIfeVls3+6CIcOvmrqHXMAUB4N8jx/WcBZSrhxPbXtBuOWrb5x9HiCRrKKV3g8nwI+GPoCvek7u974hnJ1Q/g189xnWCaTkxbvbzjXtVcEH34sHkElzqz37XnzpqTW3D60gWkEEFOwbzrfm+FN8+UAtqSAw973y/aq4OfHE0vKCrfe94v2iuK89u8RtJOJHVkde5fHydvnCGEmrWwe25fFldX4wFf0blxqme89se8O9zfRV/r+MQ6YcDMot2ro1cmtdnCLpSCPNnE/R1J1bGwey75vtBz5xS9OQVSAaAIU+02wNqveuNpNq3OHEa3ygKfSOiQyvRCSFAty5aN6dqWdqDQg3U0MucbnSErd+hc7pGThBzd5xk/wBoAIXLrCFbJYFAcg5rmsyaZuAffzjYTmb5KD3aN/xOc+cADT0rRp/acO20LuE5rQLXtnDlydVLqp0deim2eDfPKB9IwdW/sK71i+LPbb3VtFi4TVWyrvkbxwRz4QB1SYqNp3vj7Q7kn4oh0RL1Au5eZfyVwU5z5QwC6dhXfnz/AAqv2suUF0MDs7CvEv8AmB87vxQHcjLCrO097TNXPfeBy7NXJU1cvKOntZXl/wDP0EPkCSWDgVk55viT8W+AyySHJayq+huebnL8Vf1gJzJ9WRje8MLhQ4HLnaONOSwDM0Sp2no96qqMnN0Jd7Cthw+rgWUMqKt28+cQ9IzRia2V01FyFbtvLarb9VgETEpd0Y3jtN+YcRl+MQzMsaq23u/bFiPszwvnnwhU2Npeyvtt3CviTuxj5f5iJ9Pa2XPEI8/Ju427J5fO0BVsqDfpC1LdCUTSlEgjJDIUSbcE/wBIodCSym5PQqlKXjVMlSuOKYbmVqBxDPEuh++EdLCfQZ1KcWN2aLKdrzPJSyK0VcdZ+UN6VtYWpIpBCW9ItCla7OsW2M1Gg2h+rQD1yx10mCt2uN65w17Ks9nhD5aUNG+seu0d6bdj4c4KoVekjRfad83wqz2obLmzVnO5Ue1/p57WfP5wBptg6pR1joIljvTTs79nP6R8w0QwTjdPq6eHBWWzn+Uez9mXAErNJVVDizseKq1tHyz1K6hwerJyUK5Ly2s4D6eljie6x3JvLDvUctmDsy5L811roo6zwzwtkU2Pu4QyfNS/sueyyI97y7X+IK0qj00aL8QxvHus898Asy5o51jnefD7ifhyj6PnV7K6BwdbxFeyOByj6AO6lwqdo20evb85zAZP8PlBpttVUVQ3ecSbOE3w79gbosX6VX2PEN5ke619eAgk6hOJvseNGQpfCc+dv6QEbbpEw03gl8RcdcHXHWYesSohGqyBUATXeBvixYQatdWjtrpt5XVXyXjEofr0obTs7Mo5lxLrh3b6UjcsIGJnsdpw/fU5c7wFV0dCw0xRtvsO0o4d6019nFVpdpbkxo9vVIAS0uYXRZICWWwlAugUGsfScvLF30bb6iX2U90u9MtpPLf9aRVaFcD0xNPAJwMy6ZZs7iUDG+eQxrSg/wCkYCv/AGiYvR3iUJ6tqXXTEfLMVzwjcCMrRq5xCyXqtIIwIFNYReq9+DnFF0zlccvPpok//TgR80l5SafekRoEPpdbUsYSFttKHAhVSN2V7QAtNoXq3hqk3dZ85vttfBa39YY4lVV1aT36PaH3W79j9f0j06CW3AAg9exv3axmtbZ8IU4LnZTeYT/tRfLP9VgIQ2uqepT359ocqKv2PpEGhGlBI6tNfSHz265uO1vhtmRDgkVTQJ79X+1zlnAtBgUQAE0MxM1+517lAdaOC+oOrTXAv2hyxJ34b7vxgcuVhcuNWB6m5YOVtVjl9YsdHJr6OcKB1a7D+ZGVoE031rAKUj1JzK4zYruygFOqcCVdSDRge1/ntkKwLpMXNTNdQCNSL603uvcBui1mWRR3ZT3AH3bfKM30p0un0x6T1SSpySDoXW4wuqRhphvXFXPcbQF/MBZUurVsbd9ZvqndSIHtZtdR+8IPfVyCL8ssoZMo2nKJT3rXLe3wG6sRvS9T2U+JSc+ATfLOAys4SuYl2VNkY9IqdO3WzDZc/wB4ReE9M3FJkFL1R6qYDg2693MBfG1gflEOhGg7pZ9eEESzim0k+++FLcpbMNttCvxKGUWPS6XxaNmU4RUtzBG+4DihS3IQDKr18qNUR3p7dd2VjzhDKl0a6pVNSfail8GZxX+fzgujZgLVILASA424sUNbLSlVrXrih8ugYUbPsDv5ItlAEnwoMudWq0qQKLr5VWpWpIpnvjqYKy2sBlROpSKawD39+KI9Lowy8xRItJnffsrtSn1hE4yNU7VI7hA/DHQfWAjm1LJd6pQqW/aDcoWO1QfdBk4tbM0Qo+sM5OUpRDBNdocN3H5xYzSaqeGEEYmt/MVraDMo62atX1lrf9mwYD6ZmFhCyWXO9/iJ90fHyjyJ5tvq10SO+O88M49gDM6Q6tKny004pxsqTiBCV4G8QCq7VFAgHlEM5PIJZo62fXL0IyCF57We+vyiu6STGlUvLMmmUcZ1iAEOFaXcRSitTUIwg3zrSsU010xnmi0mZ0W8txMwpeKW22nKJXUINyk0NQDc4TlkA40c4lXSVbgWkgIcaFMthDbhvW5q6a/IxumNJNjVkus0BXU4gN5pmq2cYbo+4pM6zNPNrZD7k8/gcFHEoCWEpCk+VWFomkT6C6Do0g3LTOkH3pnXo1qWFLKWWyvCqiUIoTQGla33iAle6cpQ2xLSOCbnVNEANmrbWIpJW65WiUDOmZoK0rWLjQcg1KSiWG3GzglDU4hVS1VUtRvkpZJ++O+iGi2JdhjUtttFcuVKwJpjPV7Sjmo33k5xZBY1Z2gfVRnXgb0rl98AKcwOLmUKWjCuTQgmtqKL4NL5UVugHRKfT/w9sKW0FNttNLqRZbJ1Swb51T9RmKRazDgD0xtDwrVbW7T/ADy5RntJsaRlH5kSTUs/LuuB0B1woU04uhWMwChS6rtvUqAvdNTbeBYDjN5hi2JP8RjO/KFuTqAqmNmuvFKqFaYQLVParw5xip3olOuIU5M6VdQ4XmkluXGBltS1thISDdWHGkgmhtesTuaO0xLkFubl51IdpgfbDSyQLbbZuqlrndAa8TiKoJW1TXLpUjclzK+f9jFZoObb6qq2e/mfMMta7l90ULfSTS6Fpx6KbUNYqzcygFRIcyxE5XJqNwiPRXTSbbCEr0PMk611XVlDoIUtalAKtRSVHDTl90Br9GTTYSxts2aXkpPFGXKBCaTrWqLaoJFy4UKVqzwyAofrFLJ9OphIb1mhpvuzh1YQuqThuRbCa0qk3EB/9YzRcSv/AIPMapMspAukOEEoxq1ZvhFBQb6m+cBvHJpPW0LRGpT5hfvPplH550heCtPuqxIwiU1VyCK1Q4f+5X8TFmz+1mQIcD6VybhbASl9hQUpJCiFDVhWztct8UbelG5meVMtKSW3nnUtqKSApKGZVAICqGmJKvwMB+kPPoJdNWjV5vzA5Fq55j+0UvSrpezKJCUht2ZW8NSwg1U4qiQmtBsCvmPC1YpGdHzekgqYM/6LLOPgNtS7aUrLYWlDalOk4gtQAVS4uKZ0i96N9CZWRJU0At1b1FPOnG6u1SCo5EmpISBXfWA56EyhaZSHlNF9c26t4pNi4pKyrDxCRRI5Ji7QhDiUpOrIUp0GhGSisGlud4g0QlNTXB4t7dwC7fPfDpZtNWqYKYnNwzqqu/jAZjoRNAy+jknVgtMutK2hXEwUtGlt5RWNGhacKOxaXO8fDyytGFmBNyU3WVkkTbb4W80ErSjVurDQexFRNG8SQutruEViZHRrSbycb2kGpU6mqWpZlKkJQAM1uEEk793AwGo0+oejTVkH1M78zhdqLXpCJxwYXhVHcoptc3PyjE6Qb0uy08haJCbR6OQVJq04UELoopsmvasm1hlHUz0yfSleu0JNJKm0J6tCXAFAqxVKQKJ2jQnOnOA28woYnu7utrfndOdvwgsrQuzVkH1pvfu1TF8uUZt/9oKKrP8AwjSAqpH7mNxTQHbz4DmIG3+0BKVvLd0XOIZU+k4zLglBShoUWjNOWIXPaFKwG2nljVqoGzV4+a2RvlnaPoxsx+0/RqmilZ9GWHCS07LqCwKVBKUAgVCga1j6A3RXUq2lD1hPl+FFssjx5wWbXtsbR8Wry08jtri4hKZc4lbaz143JtsJ+H9Vgk01RyX21n1peYTnq3vhyFIDN9PpnAlCwTUMaQpanktuzBpGr0EyEMyiE2CGsIGH3QhP3Ri/2otHUNUUvaTNJ3VONJG5OW75GN201tNAKUNldKAWukb0m8BXdHHPVpXa/dCez/p1P3cIWpdG1XNBKjcaWCr5fSA9H0H0eWOsXQylaUTQVDeWzX8a/fDVtkNLONfhwck8FcEV+7OANNudfM7VPVWvKTTbmN2+LGZdoXTi8zY7JtcDdnnFa+ydfM9a54drcjeuY+DlFm6yaudYvtI3J4jLZgA6YXsrqr96l/KbbbFv1xhanASL5P8AA2okwLS6CEq21+JY3JttsfBl/iEpbNR1i+/O5Puq+HLnAey7tS3tV9YdGW4a633Uz5QfQblmgTcuzByN+tX/AJiVllVWusX37vlT9tns5flEHR9tWBvrFd4/5U/xV/DaAVJzAws7WbKjkTWmrvX74L6R1iBjqfQlGtOaNrlE0myrCzV1dQyfIm/Yz2bHlBHWVawdYu0kfKmtyN2HO2UA7SWEh7FhNGUm6a0qXL3/AFnGV/aHNJafl1YggIDu6wGBKt261fxjUaQbVR7rVDqk+RJpUufDf5cown7Z3FIQg41ZPJ7I3y53gcoDT9CRh0bKAEDYlybe8hknfnUxeldxtjvuB902zziq0JJqRLNJDigElhNMI3Nsil0xYYV1HWqu8QNhNrK+H6wBtAmoVcH1t/dzcFPuh0os9VtA1U5uzuab90V2h21U71V5l6mwncpzinl+cLlGV1aq8o9uuwL3PK0AWWdJelDiBBl3TUA3uxcXyhhVs9oeH4Hhnnl+qwGXSvXStXCfV3T2BehY5WhDmKho4QPRq9gW55f9MBF0hX6vN3HhD/tevnlDJ1dNddNko+qlZ3y/POBdIEq9Fm6ufupvh+F2toXNtLq6Q7SyB2Mto3+v0gO317Tu0O9azGV2+e+sGkXKOzNFDxSR/wDCzUZwp8K2tuh1jddjm3/WtPviukgrWv8AWZTaQdjPqWbZ2tvgJNNNNlsqUGidaU4lICrbVqmPIi01iDJKnfbKyb/moM/rH0BZg3Pa78f7Rzygc6Oslu14tf8A2pj6ROXF/wAJXf3GNOWEX7VKcoHNuqxy2wuvpTlsSanqpi1SrhU/dAZb9pZ2NHpoTrJwtc+sWR+Fo3EorbYpi7C7f/s3nGe0xoQzhkAUrTqZsvk4kk0aKzhuq9VYRyFYutHrOKXOBZ6pd6ihqWviz/OAN0fHqst2qeh/2R9YerulHa8OMs8lZc4q9BPK9El+rX4IZKR7qPj+v9Ic66oJco05US6fMjgvLrM+fLOAjm/ETPa8OzlT35iLB5W05n22/wCqYrpyuumNlZqyyKBQB7b3xAb+PGEvzCquUad7bfmRxRlt5Uz4wEOmjs+bxbH+9n6fnCcynPxCt3wr+kD0y4QmoQ4azTJO0j3mh7+VBlHYmFVR1TniF+ZHuufH9IBEvm3n37vDi8L8vyiDo9ZtrPtv/wDdVnHUu8at1bc753eji78fCC9Hpg6trq3O09vT/FOe3n+cBZSqdhs1V3JzA+DPnb+sCcPWU2vBmtufyzhDL6gG+rdrqTvRTyZ7dz+cDdeOtVsueD4p4m/aztAWE2O+z7tO7mvK1zH55+3KzKDU9twWHGWXny/ON5Punr9hzu0e7TNeW1n+UYz9sbKXWGkKS6jFNtoCkhKu8QpJFMW9JI/DjAbdpnCCL2dbGXBLY4ZWiat03V3ytw4L5ZWziL0k4l7DvfJ933UfFlHHpBBRsPXeUfLwXbtZQEWglbO/xT+7PbdzoPrC5NRqzdXtPLz37Ns7ZRX6EdIA2HLzL/u71u535xNKTJqydW9YOWoniM7wHDC6uy11eGdNxTfL52seUJcrhUam0twre+6lzy+kV8rNbcvsO+EczArmxwOcJMzskYHPDDyjgeefKA56Rq6icuqnouWHiHb5Z8odOe17WbeQ+LdURWdJHz6PObLnhjuAGTu/9bobNzfebDvabyT8QygJ3V3XdXet+XLu+WXE7qmB6NXVyYufFgZfZNcRlzhDrnbs53reQ4as7t1rwKSmKLf2XLzW4fZo+loD3pA4QxZSh1xyRiPmtSmXOPoNp14liyZgdco7KE1zX7wpSPoC1ocXZ9vx3YM8vpBJpPWStv3tzf8AZTF4nS8kk3b7/iPc+hgk0tGslbo8U6cx/CmPwzgG6ParqThpRTu/KqlfjH0hcy5AonUq382qfPfHMg8irOEopV3fzNaffWPNFuCkvUoB1KsiOLWXKAg0Kj1Vg0/c07z7qbfnDX29ly3sAM/9S35wHRIAlWQcIpJpFK/CLc4TNhOF7sXlwM93WW+V4COZHrEzsk9Sz5jfbf8Aw/8AEMmE1Lgoe8byNN6DxgMwB6RMnZu0yM+C3c7c4U/Qqcsk9a1vzu3yzH6pAF0sLZHxjPm+Jr/GUTst3TsnxLhz+F2+eXKDaTApYDxjVb826n50H0hTRFU0A8Q5X50dqcoDqWRQt7J7505k0u7e531+sG6NtdWzY2L16mxLvAm/5QmUTQt2HeunPipw2tfOC9Gz1TP/AL2/7X5XgGMp2UWVZk7/AOS2efP6wF6usWMJtJjfe5Vatc7Z/WFy6Nls0HhyMzwRbLK2f0grwo65TP0NO/mum76wCp8d/ZXYRkc7qyvY/lFX0o0cl4HEFdVNS7goqlVBTYFb3FFm3yi10kmz9gThRvpXaVSvCCabaGF62cxL7+DjP4boBxG0qyu+Tv8AhRcUOXK3y4+Ybpsqzyt/wuc8o9UzRRtm8DmfdSOHLKOsPZ2faq8x4OX/AC5wBNC5CyvEP7/tHecTSYuxskbK9+V087wfQYsm37zMbz/FdifR6KagYbhC8lGgFU1+daiACzXWy4IV4N2t6mtZfnnCXDRK9lXhRvvkq3a7XP6wSVaOsltk0Ek4O1XfL2rvyzixUjZUMNQJceale1a2Xz5wBOkoPo04drw/HfRzK+eX0hs2m7vaO03v+JOV4N0jarLzQKbFmmZ4Lr8qfWGzKAS5Y9tvIm9CmkBytNCvtd6jfybyvl/gwKQJxvVxeLNL7tWnnly+kNXWq9k96jfTc3f8t8D0Yk4nbHxavNW2AXzy5QA+kR9XGILHXq7KgD2l082VI+j3pE0TLiiT36/NTzOb+HKPIBykJxDu/EGtt+A2zzgj7adbKd34p7cL9XMWzhZcuNv94V5T7irQZ5zrZTbHinvKfcmICXRiU1YoEU63ID3vnzjrRzaSJegRdhRyHFrLkKx3ow9xtAnrd3xfO0eyDgwy+0O4VSxy6rfXLK2+AFodtHojJIbqJJPAnsCp+UKnZdBS9stdwM0j7TPlUfSD6GcpKM3HgkH7sPzhk87RLxxp7gbq/wAS9K/qkAaaaTr5nZbOwzmkHzuZwl+XTic2W+9b8orm3nzv/SDPvesTW0nsMfVTnPnC3n7ubabPNDLiW7Z5mv1gK/SbCABVLYrONbhxb4DO0Jl2E1TsteJcyAG53ldVqQfSjtabafGtbv5LZ513wthe0jaT4hz+jvFWcB7LSjdWthrvHfKOK8rZ8fvgXRuSQWmSpts2d8o3uDK3y+kWUs5tNXTdbm7mrK+cD6OrGpYukbLhpS/eCpF8oCWUl0BLZwt1Evawyoiu7s1gM5KoLrwKGyPQk0FBxdrelhl+EWEsrYRdHhq2HJFSBXs2ygkysB581T4NGYt2ns75coBWkZRKtcMDZ2W6VA95XKCaak04XerbNX2BkMsbNd2WcOmzVT9CnJv7tpWdDBdOLGFyik19Ilx/8jHPhATiRbxHq2u+FKJHup5Z1H9I7RIoqiiGrOryAsaOC1s+P3x0lYqdpF3rczhHO5oI6CroqUd8vL5OU35wFboaQQQ3Vtqz8xkBlrHQKW4UH3RJo2Ra9X6pnu1GoA3FGWzzjzQps1dvvpkjn1rmV+ES6NUPV9pvulH53b584AjEu2HGSlCRWTXuGVWM7fq8KekW8K+rb8OMwBmF50Fvn84BKODFL3b8As1GXsN3CLJ9Qwru34cZ5efO+UBBp6TbDM0cDaeqFTT+albfhDpqTbJXVCCcaB9Um9oH0mUBLzd0DqhX/qz/ALQyZVdy6O8bF/mjPnwgIl6ORU9WjvkEWG4IvlnYwWQkkVWNUjxaz/0m4tnS343hbqrnu7zCP9qP+qA6KXtLrg8a5T/kV9YA+ntGILAGrb75edrY3OCTH0daaX6uO775zPLtucI+gGssrxDrnD16hdCRXYX8F4GtlWslOtcPrT1KoT7kx8GX+YcDRSLrNZlfA+R36WgaK6yUuvxUxuHCYztATaJbVVirqz3tihPvDfgiWSQoJZGsV4dXkA/hXoE/SPdFpNZe6+y5mB7wztEskrYZO1XUE5f6eds+H3wFdoNpfobJ1ivBotgSfJ/LWHTyFjXdaruh7MfacoLodXqbV1eBQbD4Dyz/AFSH6QOy/QqHVDICubmQIgK99K9fM0dVYMDsD31Hh+qwpaV4navHvm/Z/wClb8TnELyfWJu6v3cZD3j8N4U4bruvv29w4M/Dle/3wFfpJtdE1cJ9cbF0U90wxtK6o609+55K7nYPpEmqLq8ajdyHLKGsZourv3Nw+1+HKAik2nKtddXac9l8R52gnR5teqlwHabDns6+dO+ts4tZOxauo3XmOZztaAdHVVZlztJq2u1PjTxTaA7bC9Wk62wl8tXyF7H6QaYKg7MEuDwiPJze3VrDE9gVUuno29N6UHBOfL6QWcB1sxSvhEeXip/l9IBc6V1e6zc35MqqPxXgmmkrwr60eJl/Z5dYx8V//MWM0vadubFvJPE8aX/tygulhVKrq8Sx5fjZ4jL9coD4LcB75N3qd0c8OXb4CJUlZLfWp71fszuDlu1aJr1zV33u/D8suceNqNW7qu655f8AUztb5n+8BW6BxlLfWJPWzFDgP8VfxcY90brPV+tQeoWQdURarOY1kSaBXUNGp7yY8v2quUS6NVVMucSu4V5Kfwr3Fjy5wFbLBZWxtp8Cr2ZsDqfj+kWL6XMLnWI7gezNu3U95ygcuvrWbq8Ao9mmZa5Z2yi0mV7LlzZkeU/afDnygK7pLj1E1VxFMCajVknM19pvEOmtZt9YjvG/ZneUfaRB0kd6iZoo2SjyneflQ/dlD5jNdz3je7miAE6lypo4336fZnclJp3nKA6KC6q6xvxrvkPurFO3naLN4mvaN5hPl+AcsucB0Pmbm869u+F36VEAbTCXNSmjjXeuZoPvr+0EfQvSauqTtHvHPKT51cjH0B7rVYm+qc8S55022HftIMl1WtlOrdPrD/nQdz1u8578qfixHab2DeZd828Jf/xB0Ah2U2D38we1xD3E84DvRLy8UvVl4UQ5cqbIupHB3+0Sy7ysDfVO2lz5kfBnt58/nB5GeR6VLMkEO+juOUxGmHG2nLFnWu7ceEObSdWjZNpY+bkm2efOArdEvqEogap0kSTYriRQ7Byqux5xYTs0qj/VO2bTvRU3Xlt/1g2iiRKo2TaSb3/Aq2dodPA0e2T2EU2rm6q+Yf1gKlUwozE31Tvbl96NxGVFw1yZPWHVu+Ia3o4M/HlGX6P6fW/PToWAlLqmXJehO0y29qSo13khKqAZLTxEa5xVS5sm0w2O1yZNc+cADSayC3sOeMSc03t/NC0PEKbGqeNXXDUYKCussdvdXhEM/ctbJHro83BJ5/SHMp2m9lXfOeb/AFL0r9ICGVmDVvqnraz3N5r736tBOj8ydRL7Dvcr933kZ3i0lKks2V5/NzGd7/WK/QAPo0uClfhye1/JbtUreA+VN9WRqnvC8E0pTccXaiKafOumAEO19GbAoEk9p64BP6vCpg9UvZX4T3hwPxZ8/rEMyDr5nZVX0ZrzfG/8VoBj75xO7Dube4cRle8A0vM2VsPD1qX3CnbYNr5Wp8zFpNVq5ZXbbHa5pyvbOKrTBNCMLni2L4xSmJg5Y6/SAd6Qa9l3vibJHu7+Vo5anKlrYdHWuZpH2nzicm6bL74+Ye6r4srRDLVJas53zvmG4ugV2jaAFoN6gas6QFzGSa5uk/eY6kpuno4KX7S6q7Fq9VnbOO+j66pYOFWb+8fxf5r1it0H0kQ9Mqlkpexy8vtEq2VKIaKgk4rqQSEq4FW6AQy6caDR20koXSK1qi9KcvlFlOTdngEvVDQ8n8+VoG2OuTZdfQTmRXtJ+LOLKcHemi+7TvHFznzgK/pBMEtTAo77O+C3aFaVF4bMTN1953rfk/0zwiHTx6t+yu00MxS605X5xPM1qs0V37e8fZc8vzgDuzW1k74keTgkcE5QTRszTMO+MeNmyc9bwSeMP3my/E8R7n9P7xBogWyVebf3i13Rx5QHy5qradl3tOeQjznlH0JzQiys17x7/wA4+gBSrSKtmjdpp6m1yfB8ud8vrHDITrZTZRd5/wA2R602oPnHKJJqrVW5enpL2YTWtH+WeWe6scy8sgOSgDbN3X8kJ3azI0tzpzgM005/9wyookJEkUZ2qrWuZ0+CNmlujaTgTaVPnysm2VxzjES7Df8Axlk4UUqluyRQ+qOOHdfvBGzEmjVCjbQHoprYcE8Bcc4A+jmB6IBhT4JsVxH3V7qWEcdMXlNys6pKQFFpCWziJ6xRUlugpmFqTbfHkro5Alj1bJ9TRmkVJwrzqOFIrulUuh6dalghuiMMy5YWS2ohtJNKJC3lg8w2rjACm9HCVnpRICcCFtyoJURWrbbiK0BqSqWtzIjYON3XsjxDfmPutcBGY6YyaEh94pQEy83KvGwAKU4ErrbLC4r8DGhXIoqsatmgmWxTCKdlr4c4CKdaNWtgeNr2jfZXfK3yixZZu3simtd8x3l3dS+f6pFVOSDeJnqmhWdpYC4CXM9nPleHMaObq3VpnvHfKOK/h4QCZNumr2Pf8x4j9cor9AtkSsuAkU9GPmPwRPI6MaBZo0yNleQHFNPLFfoCVb9Flzqm/CVrQcGz7tP0IBz7dEOUSbSgvXkv6xHNN+sTIwVHo7PmN9uYEcTcg2W3Tqmq+iVrQZkL34eMeTsk2ZiZq22aMs5gb1v13ch+EBZuoOJ3ZPeN+Y8UfqkYjpRpxaNNScoK6t5QWsYs1JU2pCs7U1JFPiPKmxXo5rE51TfeN7hn1fLjGA6QyiVadZXgT1T8q2DycbmlqGVuym3IQH6Mtu6dknrT5iPKrnEMsmimdkjrXfMTerld8RK0c2VJOpb79V+YQu/ZztEMroxvEz1Ld3Xv6ufDeAPo+ZSxLtuuBQQ0iYcUamwSvEait7CKXRUkqV/4ScJq82+l2qjUuPoEyb1vttEfIR5MSCXmpCVwJ69xwub6MNOa1wZCyilDVftOcT9M5JCJaWeKEAMKZcVe2ErQ2uuz2cDqj90BbrQRMUwKp6CfOTfELVrnzi1nEnrtk92nzm93Odvw3xTv6OQJhQ1SPBZbqgkUy+tIfpHRiDruqQerQM+a7Zc4CPT7dW36pXdxkWWR50fFQXMKmmrrsrv2/OR/C4K+kV+mtHICHjqk3dZGZ99rla5/vCJjRLdV9Um8w35jwav8+XKA7DW1ZKzWZ/iG2x/NlyiLQSKjJfin/NXzOj3uf4iPWtGIKqlseJO87km+XEQbQujEECqB4qY8xsMbyd3LdAWAScKKIX5/N8Q4qj6IU6PQUtANilF+ZXvDePnH0B1LuhS0ALQSl90qAFSK66laG1Re4vSDtEa2S2h23zlyVz5xQz/7OZaYeDwcmGHVuuJcWwotlwAr7diPLmKZ74C30KdxyrQ0tPBBLuClApGCvnpVWdL58oCKUBOkGXainp628rHDIpRvO5SVD5xqpvpJLoaq5NS6SZU5uIFSoCliqtzujF9NtFqlNFyiWHVrWp4nWKTtqXMpWhazvxddbflGi/8A890cwhWGUZKky5XVTZWapFjtk3rwgBzn7TJNpnVtuCZeMshCWmEKcJUEqqCpOyAKit6i+cWegdGuttzT00pv0qYU2pwAbLKagNsg1ulIrfeoqzzK5WSSzLrDQQyky6FEIZCQSQ5irhpXdz/GHTeLE+A7cFr2daX+cBXaY0amZRpBhZSEurabJobYktgHPME1+6C9GulbTzA1zzLb6Hkh9takpKHG0pQ5slVaY0Eg5UiyAVrpnrAOvY9nXc1S9YFpLobJzTqnH2WXFh9IKi0UqNEp2VFCgV5+ao5WgCaT6dyCXGU+mS9UzRWqisQCaOipKSRmReu/KNBo/TUu4poomGF7bihhWk2OOhFFZXziod6OS7YYbQzLBCppSSkS6KEBD1iPNYAX4QVf7L9HOFvHLM9tyuBC2wbqpZDgA3f2pAamRSSWKFB6tZyzqpFCL5cfugGh2SJVgUQPUqUCd+FGXLlGckv2UaPJZprwSgkUecAASU5bVgMVhX8YJo39lsithlSlPkmW1nfLzIQTS9BeluIHCA2r7RwOWR4QDLfRzPl+cRvkGZmhVFdUxa1tt43FeYN+MZqY/ZdJ4XKPTKSGK9+4aVxUJvcWy5GIJj9lEkHndWt9l1AbUH0OrLmJalhV1Eg1AANuGV6hvXWxVfZ71GfIt/WsYPSTQM+67Y00pKN8tmXA/Grp++Fp6Hz7YUhrTTuBK001zDbq74CKuKNVXIp+EVnSxl3R+iy6t5Lz7c8h9xzBQLcqk9kKyCcKaWsKWgN8yyKps336zl8Lg/5ufzis0j0hlZQNuzDrLYSt03O1cr7KU1UTfcIzkh+yaRU20XsbrqyQta3XMSl4VFXZcAzHzi00B+zqSlXG1ssM4ipe0sKdIw1Aw41mhFMxSAL+zphx0ideCUhxtSJZBzSwFhZUoV7Ti1VPAJRF3pfRaZiVUxVtIdk1I3bJIRhNOCTf8I70DrCzLkLR2HDUoJ86ae0HzjxpSwlB1zNpWvdnKiftcrQFb0d0mmaTrMKAsSZQ43aiHkLUlxJG6ik/heNJOtjrThR2UD8CqxtzjCaY6AtvzDy0zbjBcl0uPJYUUNvHaSStOI7JAINM6nfUlE5+xzR1F0SpNAL61yxJIqKuEV+YMBptPsjA7ZF32OF9tmtbQt1F12TeYQf+lrlnaMPpL9nim9ZqdKzqUh1oYC5rKLJbAUrERipVKqWsKQlXRnSaSoJ0yFdamuOUbJxURvxZUpb/ADAa1OYsjxKt/wAKr/zRBoAVCTRPiZjL/UeHD7ozSNBaTJH/ANWYrrVDwbfaCVVPazw1guiuj2kkpxM6XQpS3XQUusJKMaXFhZRQnADQqwi1YDby6RhaqlHZX/VPKPoxctPaaTgQWdHqwpVR5S1hLgqnJCNpCsq2p8rR7AbGVspupXd52lrdpz4eEEYV18ndZs+bpoTlyGVd0eyDxq31b4o89mUXqpz47i8ElnzrZTYmDsvZ4Kns8FUp+UAh7Rjcw3LIdC1JQgOjZpttFoorRPHdvETzb/UrVVdpQm6fhJ93O3y5RHJzhwtDVvj1c5hP2eRrnEU9N+rOdW74NWeEDsnMg2MAh5JDDlFK8MjJINKBzLZub/QRNPOGr9Vr7TVKJy2h8O+BTT/UujA94dG4fac4nnXyS/svDbaHZTXtJy4wEaFddNXWPWGPJ8LPw/8AiLBCiCTiVd8eXdhFuzlaKpqbOtmNh4esM+UbkMwtEySey9eYtsDLDzFh+cBHPrJXLbSvGL8vBExbs0pz+sNlpi7V13U55DeilZ7Norpp7alrPeKcPYFew/bs5X/AQiVm7snC/m77Me8cxSsBLo5ypYqpVdUvyEDtN78Ip9M4r9DV9EYGIj1AeWvlRfL+14RoybrqLPDqFZoArdvdhzgeinQJVqzxpJAWRmMIyok8IC0m17DpxKp6OPIftL0pnyiJTvrUzc2bY8vFbvK8eTU4Ch0UfHUD2ZrfHxTTFyg/pQE3Mmjt0S/szvW5wTlf+sBbOO3XtHvUDsn7PleKHplopE5LKlnFrCXppCCUpoRQJVaooeznFs9Ndvvu9R7M7tX8GVoHpKdFUVDvi05tkU2d2xcQDku3RRRpr3Adk8Hrfjv305x7KHaZ2jXE7mk3uYNLToJb77v3M2lD+KM8H9d0dy02AWql6xc9io1qriEQEXRl8+jy9V1q0s9nPaTf6/WJkvHADj/dieweAvn9IL0ZmhqGKazulezVS5Sc8MSOToCQKveHIqGVnIC56v8A88IDxSiXnDj/AHRIrh31XfOsOnV99tbkVtltGKlydGtePW2lUDulg1xObsAP35Z8IfMzwUXk9bbBbUrFL1scFzARaZfJQ5tjxDAGzlVbB43z+sK1u0q/t0jL4EUyMC0u/sru4KzLHs1blsfDCy/dRquz4ybVXsptQIv84D5t01SMY8Qsdk+65bO0G0C7sp2xeYmabJ/jO8TEonQFJFXD1y/Yr91y3Y+sH0FN7Cbud9MHul3q67wTzygLCVf7raFcCtx4o5/qsfQWU0gOpJLp6tXsV51R9nWPICaTRUt7K+9d8/xr4LvBpdPXylljq3s1fyW7V/nDpJkVbz7x3ed6l84DLoAekx9k9vP2fOAml6hLScK/DKvUVrRv4qwLSrHqrwo54Ejt/Cr48/1WLLUCiDe0srzHgjnAtMsgS0xn4EjM+6vnASzLHVPd54dsYcd/aXFVUvXOu6JJ1Bq/ZzvGfOPeRltW58bx5MsjA7ndhsG5yq5zhcwwMTud1tVudxRzgKxgddM2c8U1krg2yfeyMNQ1fJwdefNns59rs8ohYHXTP/5TW8/wmOEM1IxDPvye0r3Vc/plAAmk0XK2X4pzeN6Jj4soTJ9pmy/aZkWorfQxHMtjWSufinPMf4czziaRZFWc7azzK3qHO8BhnumzzTgTqTRtKqni1q2lVsqms1opmBhPGPtD9LVejs4WqpEoEKo6lSkd02klIyXicug3Aoa7o2WjmQW5c38MfMd+q5xFoloGTZz8EnefcHOIk1nZvp4lJcSW1glKGx1oCgCp5JJGE4XKoKgkm4KTWO3ukiymbeCNWfVQMagpISs4gqtUJBwryUpKai6gI1I0U2gvFCcJW2nEUkgk1cvY53N+cRKT6zNXOUvvPvK5/wDmB1mP/XhsCiq3HUYaLKK9XLqBKSFEJKnKUqdkEgq3wzHTBTja1IaVjZdDo2wtKlatdqJocBKapPmTQimUblaKleffI3ncG+cV+kGxVrPxo3n3Vc/plAmqn/1PhbLyElbaJxxKCg1DiMC1qUFVoarKkgi1QOBgw6cLadaS4woUqmmtSVVLjiFZpAPdDCLYiaVFI1Ug32Lnv3d5954RJJtXZucl7zxECaxOiOlpYlmMbKwkMHCrWChKi3hCtiqbKBrelxfOPVdNFCXZewL1akhC63KWSyHVrtYrTc8KA2jTdG2vV5YVPh1bzvLcLDICc1eH94/5z55xTrCy/TdYcXrmVpcVKoSoBSUoQrWuIriULITiAU5cAg2hUh07L2PE3hUrUk7QFahKuqSalwCpCjW1UWNY1Ew110wanwrYzI8z/C8Jmmdp66rqa3n3hlEJrHTPTPWKQ2phaFPzEurtg0BMstOHZGNWEjEPLxIIhU50tUhSyaHA+rEylCi8lLZwgm5BxpoRZNyKYhUxoNMt7BNTeal9/wBoxDEoqcz33HgmBGPlemxWW1BlQTrjiViSU7YfFQQjuk4CouZ0GRvQWhOnCkjZaUUJXMKVcEpWXHCkGgosVUAcJpWtzlG8aY7Nz3zm/wD1LfKCdH2thFz30wc/tnIE0Lozp/0g4cKk6tKhUELrcCiiE0QsUqUG4Cknfb2LfR0sE6qlbNqFK2zRuj6K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UUExMWFRUWGSIaGBgYGB0aGhgYGiEfHBgdGhkXHiceGRojGhgcIC8gIycqLCwsGh4xNTAqNSYrLCkBCQoKDgwOFw8PGSwcHxwsLCwpLCwrKSwpLCwpLCwpKSwsLCksKSksLCwpKSwsKSwsKSkpKSksLCwsKSwpLCwpKf/AABEIAOwA1gMBIgACEQEDEQH/xAAbAAEAAwEBAQEAAAAAAAAAAAAEAwUGAgEAB//EAEsQAAECBAIGBgcFBwIFAwUBAAECAwAEESESMQUTIkFRYQYjMjM0QhQkQ1JicaFjgZHh8AdEU3KxwdFzshWSorPxFoOjJSZ0gsIX/8QAFQEBAQAAAAAAAAAAAAAAAAAAAAH/xAAXEQEBAQEAAAAAAAAAAAAAAAAAEQEh/9oADAMBAAIRAxEAPwD9amlXcuB1jW7LaRTff84HpdwUNwfW2N3xMcT98SzE1tOXV3rXs1G1W6+XnANKzgoaqUfXGKdWq1Cyfd5GAsVKGIXA9Z+uE8849YV2LptMO15d9zz4/MwdU8nEjaV4g+zVlgVbK0SS06nq6qN3nfIri7bL9UgOdA9lFx3sx+GuXSl4XLOCjW0nuj//ABzsPygHR6YGBNzQOP1OEn2yt4FImldJpOq2/Yk9hX2d8oAyVbbd00Ekq4Fr6vnlbKFTrwCHdpFpcZ/+5St8rfQxWI0iC4nbJpJGuwvMlN6U5Qqf0imj41lKMJ9mv7W/9PwgPekbw1U1dHYb+qjnQ8cvvhs04AXbou81n82s+fD7orOkMzVqZ27EN02FVqFX+dYa9OJJc2h3zZuk5DVfL9boCRLoqraQfWEjj5Ec8/8AIiDRawSu4vNuA/chXPO0ep0m2SesHf8AuK90W+mcQ6KnUjHVYr6U75TwV+qwFgwoYm6lFdY5Tjm5l9394C0oa+U2kXaeIpvFWri/MfjCJecSVNHWJO255Te6+fD8eUDl5kF2UUVjuHb0NLlnnAIbV1aOz4QnLkn6QfTSwJWZNU19COX8rn0j5vSCA2mrqLSl/nRN6V5ZRBp6eQZWaAcTX0I7vhd3VgLlxV3OxSjefzOfLhHjxHWdjvW/vu1SvE3t90He0m31p1zdOr3ZXOe1wjp7SLZK+tbADqN3DV5mufOAPKEayY7Hi0f9lk/jCcQqi7fiF/7XB/zf4gEtPoxvdYi82kA7j1LQttcqfdlErekW8aQXW6iYcsM+y7St86QHyaayU7B9afph/lmPrx51ixk61aOz2V7+ad8UzU8jWSvWNmkw/WlqVD53qNIsZWfQnVBS0A4F50GRTXM2/KA+Y7DdkWlzkf5OWX5QXRFBKN9jwSPn2DTPdEyNJNlAo60fVzS4rkm/ayiHR8wgSyUlTYIk0VFrbBzvlAPnG7vUCLtJFT83M7ZQVV5ia7PsP6k3/G0Sz8631w1jfdp/qvneCGcRr5olxqhUxS4vcc6wFzKmi3q4e2KfLVo/OPoNLT7YU7V1rvBvHuI4nOPoA8wvaeurv2bYcrtG2zz4wbSi87r8Yz5T9jls5fnCpg7T1l9+zwpmzl+N/lBtJH+ceus504N5cv8AEAsr2k7S/EK8pp2V27OXOOmHNpq6++d8lra3PZ+u+OWq1T2/Er4W2V8N0SSiD1d1DrXeHFzPleAJ0drgburtzFdni8aV2bfTOGSyjRq6u4Pl/k+HPl9IF0a7DRqojE/w/jb7QyUFQ1dd2OW/Bc2z/OAyujukRen5lmhSlmTwoVhNVkBBesR5FLSnLOue7Sz67P3VXUJ8pp7Xgm8fnfR2a62VcOL1qVnV3pUpU6HEDL3EpMfomklUExdXcJypxdytnAQdIT1czdVTqt1htDK0PfTUropQ65BOyd2rtlwAiv6Q91Miq61a3D305W5xYLO0vtd8jdyb5ZQHDbpqdpXf07B90csucG0Q6dq6vFO+U7tZyhRz9p3/AAHum+WUG0Sj+bxTx3cXOWUAphZKmto9pzym91chAZV4l6UNT4Z0mo5y/KGSpOJntZuVqB72+3P/AMwFgddK3VQSru4cZflATpcOrG0fC+6c6D9UiLT6z6NN7R8IbYT7rvL6RPTq7KXaV4Dh/Lnb8oi6QH1WaoVeFPlHuubiM+UAx5Zq5tnyeU2v/eOXHjVe0T1zY7JGeq/HOO5o95deaBZPMZbN4hfcO1dfftjs/wCkfdyvAElHSXH9unrgFxXJluwg8tp5ozSZUOnXIccdUjAqzZLyQcVKC9P+YQmRB1j11eM5fwUcoyOikqOlW5gk0dnJxoGmaG2kJSMty5df15wGsS71sptE9e/5aXo9FlLOk6olZrq1+U3ui/KK5FdbKCqu+ePZ3Ud+HnFnK1o0ammrVu/k+H5wEK3CloArylzu3gC9oPJun0YHF+6o3G2yq/6ETOu1arVfhiexyHFOfL6RHKeGAxKr6Ki+G/ZPw3PL6QCJ17vtvJCPKbbSvxgaXT6RNVVbGwBY2Bw/1JhU67d4VXZKPIfeVls3+6CIcOvmrqHXMAUB4N8jx/WcBZSrhxPbXtBuOWrb5x9HiCRrKKV3g8nwI+GPoCvek7u974hnJ1Q/g189xnWCaTkxbvbzjXtVcEH34sHkElzqz37XnzpqTW3D60gWkEEFOwbzrfm+FN8+UAtqSAw973y/aq4OfHE0vKCrfe94v2iuK89u8RtJOJHVkde5fHydvnCGEmrWwe25fFldX4wFf0blxqme89se8O9zfRV/r+MQ6YcDMot2ro1cmtdnCLpSCPNnE/R1J1bGwey75vtBz5xS9OQVSAaAIU+02wNqveuNpNq3OHEa3ygKfSOiQyvRCSFAty5aN6dqWdqDQg3U0MucbnSErd+hc7pGThBzd5xk/wBoAIXLrCFbJYFAcg5rmsyaZuAffzjYTmb5KD3aN/xOc+cADT0rRp/acO20LuE5rQLXtnDlydVLqp0deim2eDfPKB9IwdW/sK71i+LPbb3VtFi4TVWyrvkbxwRz4QB1SYqNp3vj7Q7kn4oh0RL1Au5eZfyVwU5z5QwC6dhXfnz/AAqv2suUF0MDs7CvEv8AmB87vxQHcjLCrO097TNXPfeBy7NXJU1cvKOntZXl/wDP0EPkCSWDgVk55viT8W+AyySHJayq+huebnL8Vf1gJzJ9WRje8MLhQ4HLnaONOSwDM0Sp2no96qqMnN0Jd7Cthw+rgWUMqKt28+cQ9IzRia2V01FyFbtvLarb9VgETEpd0Y3jtN+YcRl+MQzMsaq23u/bFiPszwvnnwhU2Npeyvtt3CviTuxj5f5iJ9Pa2XPEI8/Ju427J5fO0BVsqDfpC1LdCUTSlEgjJDIUSbcE/wBIodCSym5PQqlKXjVMlSuOKYbmVqBxDPEuh++EdLCfQZ1KcWN2aLKdrzPJSyK0VcdZ+UN6VtYWpIpBCW9ItCla7OsW2M1Gg2h+rQD1yx10mCt2uN65w17Ks9nhD5aUNG+seu0d6bdj4c4KoVekjRfad83wqz2obLmzVnO5Ue1/p57WfP5wBptg6pR1joIljvTTs79nP6R8w0QwTjdPq6eHBWWzn+Uez9mXAErNJVVDizseKq1tHyz1K6hwerJyUK5Ly2s4D6eljie6x3JvLDvUctmDsy5L811roo6zwzwtkU2Pu4QyfNS/sueyyI97y7X+IK0qj00aL8QxvHus898Asy5o51jnefD7ifhyj6PnV7K6BwdbxFeyOByj6AO6lwqdo20evb85zAZP8PlBpttVUVQ3ecSbOE3w79gbosX6VX2PEN5ke619eAgk6hOJvseNGQpfCc+dv6QEbbpEw03gl8RcdcHXHWYesSohGqyBUATXeBvixYQatdWjtrpt5XVXyXjEofr0obTs7Mo5lxLrh3b6UjcsIGJnsdpw/fU5c7wFV0dCw0xRtvsO0o4d6019nFVpdpbkxo9vVIAS0uYXRZICWWwlAugUGsfScvLF30bb6iX2U90u9MtpPLf9aRVaFcD0xNPAJwMy6ZZs7iUDG+eQxrSg/wCkYCv/AGiYvR3iUJ6tqXXTEfLMVzwjcCMrRq5xCyXqtIIwIFNYReq9+DnFF0zlccvPpok//TgR80l5SafekRoEPpdbUsYSFttKHAhVSN2V7QAtNoXq3hqk3dZ85vttfBa39YY4lVV1aT36PaH3W79j9f0j06CW3AAg9exv3axmtbZ8IU4LnZTeYT/tRfLP9VgIQ2uqepT359ocqKv2PpEGhGlBI6tNfSHz265uO1vhtmRDgkVTQJ79X+1zlnAtBgUQAE0MxM1+517lAdaOC+oOrTXAv2hyxJ34b7vxgcuVhcuNWB6m5YOVtVjl9YsdHJr6OcKB1a7D+ZGVoE031rAKUj1JzK4zYruygFOqcCVdSDRge1/ntkKwLpMXNTNdQCNSL603uvcBui1mWRR3ZT3AH3bfKM30p0un0x6T1SSpySDoXW4wuqRhphvXFXPcbQF/MBZUurVsbd9ZvqndSIHtZtdR+8IPfVyCL8ssoZMo2nKJT3rXLe3wG6sRvS9T2U+JSc+ATfLOAys4SuYl2VNkY9IqdO3WzDZc/wB4ReE9M3FJkFL1R6qYDg2693MBfG1gflEOhGg7pZ9eEESzim0k+++FLcpbMNttCvxKGUWPS6XxaNmU4RUtzBG+4DihS3IQDKr18qNUR3p7dd2VjzhDKl0a6pVNSfail8GZxX+fzgujZgLVILASA424sUNbLSlVrXrih8ugYUbPsDv5ItlAEnwoMudWq0qQKLr5VWpWpIpnvjqYKy2sBlROpSKawD39+KI9Lowy8xRItJnffsrtSn1hE4yNU7VI7hA/DHQfWAjm1LJd6pQqW/aDcoWO1QfdBk4tbM0Qo+sM5OUpRDBNdocN3H5xYzSaqeGEEYmt/MVraDMo62atX1lrf9mwYD6ZmFhCyWXO9/iJ90fHyjyJ5tvq10SO+O88M49gDM6Q6tKny004pxsqTiBCV4G8QCq7VFAgHlEM5PIJZo62fXL0IyCF57We+vyiu6STGlUvLMmmUcZ1iAEOFaXcRSitTUIwg3zrSsU010xnmi0mZ0W8txMwpeKW22nKJXUINyk0NQDc4TlkA40c4lXSVbgWkgIcaFMthDbhvW5q6a/IxumNJNjVkus0BXU4gN5pmq2cYbo+4pM6zNPNrZD7k8/gcFHEoCWEpCk+VWFomkT6C6Do0g3LTOkH3pnXo1qWFLKWWyvCqiUIoTQGla33iAle6cpQ2xLSOCbnVNEANmrbWIpJW65WiUDOmZoK0rWLjQcg1KSiWG3GzglDU4hVS1VUtRvkpZJ++O+iGi2JdhjUtttFcuVKwJpjPV7Sjmo33k5xZBY1Z2gfVRnXgb0rl98AKcwOLmUKWjCuTQgmtqKL4NL5UVugHRKfT/w9sKW0FNttNLqRZbJ1Swb51T9RmKRazDgD0xtDwrVbW7T/ADy5RntJsaRlH5kSTUs/LuuB0B1woU04uhWMwChS6rtvUqAvdNTbeBYDjN5hi2JP8RjO/KFuTqAqmNmuvFKqFaYQLVParw5xip3olOuIU5M6VdQ4XmkluXGBltS1thISDdWHGkgmhtesTuaO0xLkFubl51IdpgfbDSyQLbbZuqlrndAa8TiKoJW1TXLpUjclzK+f9jFZoObb6qq2e/mfMMta7l90ULfSTS6Fpx6KbUNYqzcygFRIcyxE5XJqNwiPRXTSbbCEr0PMk611XVlDoIUtalAKtRSVHDTl90Br9GTTYSxts2aXkpPFGXKBCaTrWqLaoJFy4UKVqzwyAofrFLJ9OphIb1mhpvuzh1YQuqThuRbCa0qk3EB/9YzRcSv/AIPMapMspAukOEEoxq1ZvhFBQb6m+cBvHJpPW0LRGpT5hfvPplH550heCtPuqxIwiU1VyCK1Q4f+5X8TFmz+1mQIcD6VybhbASl9hQUpJCiFDVhWztct8UbelG5meVMtKSW3nnUtqKSApKGZVAICqGmJKvwMB+kPPoJdNWjV5vzA5Fq55j+0UvSrpezKJCUht2ZW8NSwg1U4qiQmtBsCvmPC1YpGdHzekgqYM/6LLOPgNtS7aUrLYWlDalOk4gtQAVS4uKZ0i96N9CZWRJU0At1b1FPOnG6u1SCo5EmpISBXfWA56EyhaZSHlNF9c26t4pNi4pKyrDxCRRI5Ji7QhDiUpOrIUp0GhGSisGlud4g0QlNTXB4t7dwC7fPfDpZtNWqYKYnNwzqqu/jAZjoRNAy+jknVgtMutK2hXEwUtGlt5RWNGhacKOxaXO8fDyytGFmBNyU3WVkkTbb4W80ErSjVurDQexFRNG8SQutruEViZHRrSbycb2kGpU6mqWpZlKkJQAM1uEEk793AwGo0+oejTVkH1M78zhdqLXpCJxwYXhVHcoptc3PyjE6Qb0uy08haJCbR6OQVJq04UELoopsmvasm1hlHUz0yfSleu0JNJKm0J6tCXAFAqxVKQKJ2jQnOnOA28woYnu7utrfndOdvwgsrQuzVkH1pvfu1TF8uUZt/9oKKrP8AwjSAqpH7mNxTQHbz4DmIG3+0BKVvLd0XOIZU+k4zLglBShoUWjNOWIXPaFKwG2nljVqoGzV4+a2RvlnaPoxsx+0/RqmilZ9GWHCS07LqCwKVBKUAgVCga1j6A3RXUq2lD1hPl+FFssjx5wWbXtsbR8Wry08jtri4hKZc4lbaz143JtsJ+H9Vgk01RyX21n1peYTnq3vhyFIDN9PpnAlCwTUMaQpanktuzBpGr0EyEMyiE2CGsIGH3QhP3Ri/2otHUNUUvaTNJ3VONJG5OW75GN201tNAKUNldKAWukb0m8BXdHHPVpXa/dCez/p1P3cIWpdG1XNBKjcaWCr5fSA9H0H0eWOsXQylaUTQVDeWzX8a/fDVtkNLONfhwck8FcEV+7OANNudfM7VPVWvKTTbmN2+LGZdoXTi8zY7JtcDdnnFa+ydfM9a54drcjeuY+DlFm6yaudYvtI3J4jLZgA6YXsrqr96l/KbbbFv1xhanASL5P8AA2okwLS6CEq21+JY3JttsfBl/iEpbNR1i+/O5Puq+HLnAey7tS3tV9YdGW4a633Uz5QfQblmgTcuzByN+tX/AJiVllVWusX37vlT9tns5flEHR9tWBvrFd4/5U/xV/DaAVJzAws7WbKjkTWmrvX74L6R1iBjqfQlGtOaNrlE0myrCzV1dQyfIm/Yz2bHlBHWVawdYu0kfKmtyN2HO2UA7SWEh7FhNGUm6a0qXL3/AFnGV/aHNJafl1YggIDu6wGBKt261fxjUaQbVR7rVDqk+RJpUufDf5cown7Z3FIQg41ZPJ7I3y53gcoDT9CRh0bKAEDYlybe8hknfnUxeldxtjvuB902zziq0JJqRLNJDigElhNMI3Nsil0xYYV1HWqu8QNhNrK+H6wBtAmoVcH1t/dzcFPuh0os9VtA1U5uzuab90V2h21U71V5l6mwncpzinl+cLlGV1aq8o9uuwL3PK0AWWdJelDiBBl3TUA3uxcXyhhVs9oeH4Hhnnl+qwGXSvXStXCfV3T2BehY5WhDmKho4QPRq9gW55f9MBF0hX6vN3HhD/tevnlDJ1dNddNko+qlZ3y/POBdIEq9Fm6ufupvh+F2toXNtLq6Q7SyB2Mto3+v0gO317Tu0O9azGV2+e+sGkXKOzNFDxSR/wDCzUZwp8K2tuh1jddjm3/WtPviukgrWv8AWZTaQdjPqWbZ2tvgJNNNNlsqUGidaU4lICrbVqmPIi01iDJKnfbKyb/moM/rH0BZg3Pa78f7Rzygc6Oslu14tf8A2pj6ROXF/wAJXf3GNOWEX7VKcoHNuqxy2wuvpTlsSanqpi1SrhU/dAZb9pZ2NHpoTrJwtc+sWR+Fo3EorbYpi7C7f/s3nGe0xoQzhkAUrTqZsvk4kk0aKzhuq9VYRyFYutHrOKXOBZ6pd6ihqWviz/OAN0fHqst2qeh/2R9YerulHa8OMs8lZc4q9BPK9El+rX4IZKR7qPj+v9Ic66oJco05US6fMjgvLrM+fLOAjm/ETPa8OzlT35iLB5W05n22/wCqYrpyuumNlZqyyKBQB7b3xAb+PGEvzCquUad7bfmRxRlt5Uz4wEOmjs+bxbH+9n6fnCcynPxCt3wr+kD0y4QmoQ4azTJO0j3mh7+VBlHYmFVR1TniF+ZHuufH9IBEvm3n37vDi8L8vyiDo9ZtrPtv/wDdVnHUu8at1bc753eji78fCC9Hpg6trq3O09vT/FOe3n+cBZSqdhs1V3JzA+DPnb+sCcPWU2vBmtufyzhDL6gG+rdrqTvRTyZ7dz+cDdeOtVsueD4p4m/aztAWE2O+z7tO7mvK1zH55+3KzKDU9twWHGWXny/ON5Punr9hzu0e7TNeW1n+UYz9sbKXWGkKS6jFNtoCkhKu8QpJFMW9JI/DjAbdpnCCL2dbGXBLY4ZWiat03V3ytw4L5ZWziL0k4l7DvfJ933UfFlHHpBBRsPXeUfLwXbtZQEWglbO/xT+7PbdzoPrC5NRqzdXtPLz37Ns7ZRX6EdIA2HLzL/u71u535xNKTJqydW9YOWoniM7wHDC6uy11eGdNxTfL52seUJcrhUam0twre+6lzy+kV8rNbcvsO+EczArmxwOcJMzskYHPDDyjgeefKA56Rq6icuqnouWHiHb5Z8odOe17WbeQ+LdURWdJHz6PObLnhjuAGTu/9bobNzfebDvabyT8QygJ3V3XdXet+XLu+WXE7qmB6NXVyYufFgZfZNcRlzhDrnbs53reQ4as7t1rwKSmKLf2XLzW4fZo+loD3pA4QxZSh1xyRiPmtSmXOPoNp14liyZgdco7KE1zX7wpSPoC1ocXZ9vx3YM8vpBJpPWStv3tzf8AZTF4nS8kk3b7/iPc+hgk0tGslbo8U6cx/CmPwzgG6ParqThpRTu/KqlfjH0hcy5AonUq382qfPfHMg8irOEopV3fzNaffWPNFuCkvUoB1KsiOLWXKAg0Kj1Vg0/c07z7qbfnDX29ly3sAM/9S35wHRIAlWQcIpJpFK/CLc4TNhOF7sXlwM93WW+V4COZHrEzsk9Sz5jfbf8Aw/8AEMmE1Lgoe8byNN6DxgMwB6RMnZu0yM+C3c7c4U/Qqcsk9a1vzu3yzH6pAF0sLZHxjPm+Jr/GUTst3TsnxLhz+F2+eXKDaTApYDxjVb826n50H0hTRFU0A8Q5X50dqcoDqWRQt7J7505k0u7e531+sG6NtdWzY2L16mxLvAm/5QmUTQt2HeunPipw2tfOC9Gz1TP/AL2/7X5XgGMp2UWVZk7/AOS2efP6wF6usWMJtJjfe5Vatc7Z/WFy6Nls0HhyMzwRbLK2f0grwo65TP0NO/mum76wCp8d/ZXYRkc7qyvY/lFX0o0cl4HEFdVNS7goqlVBTYFb3FFm3yi10kmz9gThRvpXaVSvCCabaGF62cxL7+DjP4boBxG0qyu+Tv8AhRcUOXK3y4+Ybpsqzyt/wuc8o9UzRRtm8DmfdSOHLKOsPZ2faq8x4OX/AC5wBNC5CyvEP7/tHecTSYuxskbK9+V087wfQYsm37zMbz/FdifR6KagYbhC8lGgFU1+daiACzXWy4IV4N2t6mtZfnnCXDRK9lXhRvvkq3a7XP6wSVaOsltk0Ek4O1XfL2rvyzixUjZUMNQJceale1a2Xz5wBOkoPo04drw/HfRzK+eX0hs2m7vaO03v+JOV4N0jarLzQKbFmmZ4Lr8qfWGzKAS5Y9tvIm9CmkBytNCvtd6jfybyvl/gwKQJxvVxeLNL7tWnnly+kNXWq9k96jfTc3f8t8D0Yk4nbHxavNW2AXzy5QA+kR9XGILHXq7KgD2l082VI+j3pE0TLiiT36/NTzOb+HKPIBykJxDu/EGtt+A2zzgj7adbKd34p7cL9XMWzhZcuNv94V5T7irQZ5zrZTbHinvKfcmICXRiU1YoEU63ID3vnzjrRzaSJegRdhRyHFrLkKx3ow9xtAnrd3xfO0eyDgwy+0O4VSxy6rfXLK2+AFodtHojJIbqJJPAnsCp+UKnZdBS9stdwM0j7TPlUfSD6GcpKM3HgkH7sPzhk87RLxxp7gbq/wAS9K/qkAaaaTr5nZbOwzmkHzuZwl+XTic2W+9b8orm3nzv/SDPvesTW0nsMfVTnPnC3n7ubabPNDLiW7Z5mv1gK/SbCABVLYrONbhxb4DO0Jl2E1TsteJcyAG53ldVqQfSjtabafGtbv5LZ513wthe0jaT4hz+jvFWcB7LSjdWthrvHfKOK8rZ8fvgXRuSQWmSpts2d8o3uDK3y+kWUs5tNXTdbm7mrK+cD6OrGpYukbLhpS/eCpF8oCWUl0BLZwt1Evawyoiu7s1gM5KoLrwKGyPQk0FBxdrelhl+EWEsrYRdHhq2HJFSBXs2ygkysB581T4NGYt2ns75coBWkZRKtcMDZ2W6VA95XKCaak04XerbNX2BkMsbNd2WcOmzVT9CnJv7tpWdDBdOLGFyik19Ilx/8jHPhATiRbxHq2u+FKJHup5Z1H9I7RIoqiiGrOryAsaOC1s+P3x0lYqdpF3rczhHO5oI6CroqUd8vL5OU35wFboaQQQ3Vtqz8xkBlrHQKW4UH3RJo2Ra9X6pnu1GoA3FGWzzjzQps1dvvpkjn1rmV+ES6NUPV9pvulH53b584AjEu2HGSlCRWTXuGVWM7fq8KekW8K+rb8OMwBmF50Fvn84BKODFL3b8As1GXsN3CLJ9Qwru34cZ5efO+UBBp6TbDM0cDaeqFTT+albfhDpqTbJXVCCcaB9Um9oH0mUBLzd0DqhX/qz/ALQyZVdy6O8bF/mjPnwgIl6ORU9WjvkEWG4IvlnYwWQkkVWNUjxaz/0m4tnS343hbqrnu7zCP9qP+qA6KXtLrg8a5T/kV9YA+ntGILAGrb75edrY3OCTH0daaX6uO775zPLtucI+gGssrxDrnD16hdCRXYX8F4GtlWslOtcPrT1KoT7kx8GX+YcDRSLrNZlfA+R36WgaK6yUuvxUxuHCYztATaJbVVirqz3tihPvDfgiWSQoJZGsV4dXkA/hXoE/SPdFpNZe6+y5mB7wztEskrYZO1XUE5f6eds+H3wFdoNpfobJ1ivBotgSfJ/LWHTyFjXdaruh7MfacoLodXqbV1eBQbD4Dyz/AFSH6QOy/QqHVDICubmQIgK99K9fM0dVYMDsD31Hh+qwpaV4navHvm/Z/wClb8TnELyfWJu6v3cZD3j8N4U4bruvv29w4M/Dle/3wFfpJtdE1cJ9cbF0U90wxtK6o609+55K7nYPpEmqLq8ajdyHLKGsZourv3Nw+1+HKAik2nKtddXac9l8R52gnR5teqlwHabDns6+dO+ts4tZOxauo3XmOZztaAdHVVZlztJq2u1PjTxTaA7bC9Wk62wl8tXyF7H6QaYKg7MEuDwiPJze3VrDE9gVUuno29N6UHBOfL6QWcB1sxSvhEeXip/l9IBc6V1e6zc35MqqPxXgmmkrwr60eJl/Z5dYx8V//MWM0vadubFvJPE8aX/tygulhVKrq8Sx5fjZ4jL9coD4LcB75N3qd0c8OXb4CJUlZLfWp71fszuDlu1aJr1zV33u/D8suceNqNW7qu655f8AUztb5n+8BW6BxlLfWJPWzFDgP8VfxcY90brPV+tQeoWQdURarOY1kSaBXUNGp7yY8v2quUS6NVVMucSu4V5Kfwr3Fjy5wFbLBZWxtp8Cr2ZsDqfj+kWL6XMLnWI7gezNu3U95ygcuvrWbq8Ao9mmZa5Z2yi0mV7LlzZkeU/afDnygK7pLj1E1VxFMCajVknM19pvEOmtZt9YjvG/ZneUfaRB0kd6iZoo2SjyneflQ/dlD5jNdz3je7miAE6lypo4336fZnclJp3nKA6KC6q6xvxrvkPurFO3naLN4mvaN5hPl+AcsucB0Pmbm869u+F36VEAbTCXNSmjjXeuZoPvr+0EfQvSauqTtHvHPKT51cjH0B7rVYm+qc8S55022HftIMl1WtlOrdPrD/nQdz1u8578qfixHab2DeZd828Jf/xB0Ah2U2D38we1xD3E84DvRLy8UvVl4UQ5cqbIupHB3+0Sy7ysDfVO2lz5kfBnt58/nB5GeR6VLMkEO+juOUxGmHG2nLFnWu7ceEObSdWjZNpY+bkm2efOArdEvqEogap0kSTYriRQ7Byqux5xYTs0qj/VO2bTvRU3Xlt/1g2iiRKo2TaSb3/Aq2dodPA0e2T2EU2rm6q+Yf1gKlUwozE31Tvbl96NxGVFw1yZPWHVu+Ia3o4M/HlGX6P6fW/PToWAlLqmXJehO0y29qSo13khKqAZLTxEa5xVS5sm0w2O1yZNc+cADSayC3sOeMSc03t/NC0PEKbGqeNXXDUYKCussdvdXhEM/ctbJHro83BJ5/SHMp2m9lXfOeb/AFL0r9ICGVmDVvqnraz3N5r736tBOj8ydRL7Dvcr933kZ3i0lKks2V5/NzGd7/WK/QAPo0uClfhye1/JbtUreA+VN9WRqnvC8E0pTccXaiKafOumAEO19GbAoEk9p64BP6vCpg9UvZX4T3hwPxZ8/rEMyDr5nZVX0ZrzfG/8VoBj75xO7Dube4cRle8A0vM2VsPD1qX3CnbYNr5Wp8zFpNVq5ZXbbHa5pyvbOKrTBNCMLni2L4xSmJg5Y6/SAd6Qa9l3vibJHu7+Vo5anKlrYdHWuZpH2nzicm6bL74+Ye6r4srRDLVJas53zvmG4ugV2jaAFoN6gas6QFzGSa5uk/eY6kpuno4KX7S6q7Fq9VnbOO+j66pYOFWb+8fxf5r1it0H0kQ9Mqlkpexy8vtEq2VKIaKgk4rqQSEq4FW6AQy6caDR20koXSK1qi9KcvlFlOTdngEvVDQ8n8+VoG2OuTZdfQTmRXtJ+LOLKcHemi+7TvHFznzgK/pBMEtTAo77O+C3aFaVF4bMTN1953rfk/0zwiHTx6t+yu00MxS605X5xPM1qs0V37e8fZc8vzgDuzW1k74keTgkcE5QTRszTMO+MeNmyc9bwSeMP3my/E8R7n9P7xBogWyVebf3i13Rx5QHy5qradl3tOeQjznlH0JzQiys17x7/wA4+gBSrSKtmjdpp6m1yfB8ud8vrHDITrZTZRd5/wA2R602oPnHKJJqrVW5enpL2YTWtH+WeWe6scy8sgOSgDbN3X8kJ3azI0tzpzgM005/9wyookJEkUZ2qrWuZ0+CNmlujaTgTaVPnysm2VxzjES7Df8Axlk4UUqluyRQ+qOOHdfvBGzEmjVCjbQHoprYcE8Bcc4A+jmB6IBhT4JsVxH3V7qWEcdMXlNys6pKQFFpCWziJ6xRUlugpmFqTbfHkro5Alj1bJ9TRmkVJwrzqOFIrulUuh6dalghuiMMy5YWS2ohtJNKJC3lg8w2rjACm9HCVnpRICcCFtyoJURWrbbiK0BqSqWtzIjYON3XsjxDfmPutcBGY6YyaEh94pQEy83KvGwAKU4ErrbLC4r8DGhXIoqsatmgmWxTCKdlr4c4CKdaNWtgeNr2jfZXfK3yixZZu3simtd8x3l3dS+f6pFVOSDeJnqmhWdpYC4CXM9nPleHMaObq3VpnvHfKOK/h4QCZNumr2Pf8x4j9cor9AtkSsuAkU9GPmPwRPI6MaBZo0yNleQHFNPLFfoCVb9Flzqm/CVrQcGz7tP0IBz7dEOUSbSgvXkv6xHNN+sTIwVHo7PmN9uYEcTcg2W3Tqmq+iVrQZkL34eMeTsk2ZiZq22aMs5gb1v13ch+EBZuoOJ3ZPeN+Y8UfqkYjpRpxaNNScoK6t5QWsYs1JU2pCs7U1JFPiPKmxXo5rE51TfeN7hn1fLjGA6QyiVadZXgT1T8q2DycbmlqGVuym3IQH6Mtu6dknrT5iPKrnEMsmimdkjrXfMTerld8RK0c2VJOpb79V+YQu/ZztEMroxvEz1Ld3Xv6ufDeAPo+ZSxLtuuBQQ0iYcUamwSvEait7CKXRUkqV/4ScJq82+l2qjUuPoEyb1vttEfIR5MSCXmpCVwJ69xwub6MNOa1wZCyilDVftOcT9M5JCJaWeKEAMKZcVe2ErQ2uuz2cDqj90BbrQRMUwKp6CfOTfELVrnzi1nEnrtk92nzm93Odvw3xTv6OQJhQ1SPBZbqgkUy+tIfpHRiDruqQerQM+a7Zc4CPT7dW36pXdxkWWR50fFQXMKmmrrsrv2/OR/C4K+kV+mtHICHjqk3dZGZ99rla5/vCJjRLdV9Um8w35jwav8+XKA7DW1ZKzWZ/iG2x/NlyiLQSKjJfin/NXzOj3uf4iPWtGIKqlseJO87km+XEQbQujEECqB4qY8xsMbyd3LdAWAScKKIX5/N8Q4qj6IU6PQUtANilF+ZXvDePnH0B1LuhS0ALQSl90qAFSK66laG1Re4vSDtEa2S2h23zlyVz5xQz/7OZaYeDwcmGHVuuJcWwotlwAr7diPLmKZ74C30KdxyrQ0tPBBLuClApGCvnpVWdL58oCKUBOkGXainp628rHDIpRvO5SVD5xqpvpJLoaq5NS6SZU5uIFSoCliqtzujF9NtFqlNFyiWHVrWp4nWKTtqXMpWhazvxddbflGi/8A890cwhWGUZKky5XVTZWapFjtk3rwgBzn7TJNpnVtuCZeMshCWmEKcJUEqqCpOyAKit6i+cWegdGuttzT00pv0qYU2pwAbLKagNsg1ulIrfeoqzzK5WSSzLrDQQyky6FEIZCQSQ5irhpXdz/GHTeLE+A7cFr2daX+cBXaY0amZRpBhZSEurabJobYktgHPME1+6C9GulbTzA1zzLb6Hkh9takpKHG0pQ5slVaY0Eg5UiyAVrpnrAOvY9nXc1S9YFpLobJzTqnH2WXFh9IKi0UqNEp2VFCgV5+ao5WgCaT6dyCXGU+mS9UzRWqisQCaOipKSRmReu/KNBo/TUu4poomGF7bihhWk2OOhFFZXziod6OS7YYbQzLBCppSSkS6KEBD1iPNYAX4QVf7L9HOFvHLM9tyuBC2wbqpZDgA3f2pAamRSSWKFB6tZyzqpFCL5cfugGh2SJVgUQPUqUCd+FGXLlGckv2UaPJZprwSgkUecAASU5bVgMVhX8YJo39lsithlSlPkmW1nfLzIQTS9BeluIHCA2r7RwOWR4QDLfRzPl+cRvkGZmhVFdUxa1tt43FeYN+MZqY/ZdJ4XKPTKSGK9+4aVxUJvcWy5GIJj9lEkHndWt9l1AbUH0OrLmJalhV1Eg1AANuGV6hvXWxVfZ71GfIt/WsYPSTQM+67Y00pKN8tmXA/Grp++Fp6Hz7YUhrTTuBK001zDbq74CKuKNVXIp+EVnSxl3R+iy6t5Lz7c8h9xzBQLcqk9kKyCcKaWsKWgN8yyKps336zl8Lg/5ufzis0j0hlZQNuzDrLYSt03O1cr7KU1UTfcIzkh+yaRU20XsbrqyQta3XMSl4VFXZcAzHzi00B+zqSlXG1ssM4ipe0sKdIw1Aw41mhFMxSAL+zphx0ideCUhxtSJZBzSwFhZUoV7Ti1VPAJRF3pfRaZiVUxVtIdk1I3bJIRhNOCTf8I70DrCzLkLR2HDUoJ86ae0HzjxpSwlB1zNpWvdnKiftcrQFb0d0mmaTrMKAsSZQ43aiHkLUlxJG6ik/heNJOtjrThR2UD8CqxtzjCaY6AtvzDy0zbjBcl0uPJYUUNvHaSStOI7JAINM6nfUlE5+xzR1F0SpNAL61yxJIqKuEV+YMBptPsjA7ZF32OF9tmtbQt1F12TeYQf+lrlnaMPpL9nim9ZqdKzqUh1oYC5rKLJbAUrERipVKqWsKQlXRnSaSoJ0yFdamuOUbJxURvxZUpb/ADAa1OYsjxKt/wAKr/zRBoAVCTRPiZjL/UeHD7ozSNBaTJH/ANWYrrVDwbfaCVVPazw1guiuj2kkpxM6XQpS3XQUusJKMaXFhZRQnADQqwi1YDby6RhaqlHZX/VPKPoxctPaaTgQWdHqwpVR5S1hLgqnJCNpCsq2p8rR7AbGVspupXd52lrdpz4eEEYV18ndZs+bpoTlyGVd0eyDxq31b4o89mUXqpz47i8ElnzrZTYmDsvZ4Kns8FUp+UAh7Rjcw3LIdC1JQgOjZpttFoorRPHdvETzb/UrVVdpQm6fhJ93O3y5RHJzhwtDVvj1c5hP2eRrnEU9N+rOdW74NWeEDsnMg2MAh5JDDlFK8MjJINKBzLZub/QRNPOGr9Vr7TVKJy2h8O+BTT/UujA94dG4fac4nnXyS/svDbaHZTXtJy4wEaFddNXWPWGPJ8LPw/8AiLBCiCTiVd8eXdhFuzlaKpqbOtmNh4esM+UbkMwtEySey9eYtsDLDzFh+cBHPrJXLbSvGL8vBExbs0pz+sNlpi7V13U55DeilZ7Norpp7alrPeKcPYFew/bs5X/AQiVm7snC/m77Me8cxSsBLo5ypYqpVdUvyEDtN78Ip9M4r9DV9EYGIj1AeWvlRfL+14RoybrqLPDqFZoArdvdhzgeinQJVqzxpJAWRmMIyok8IC0m17DpxKp6OPIftL0pnyiJTvrUzc2bY8vFbvK8eTU4Ch0UfHUD2ZrfHxTTFyg/pQE3Mmjt0S/szvW5wTlf+sBbOO3XtHvUDsn7PleKHplopE5LKlnFrCXppCCUpoRQJVaooeznFs9Ndvvu9R7M7tX8GVoHpKdFUVDvi05tkU2d2xcQDku3RRRpr3Adk8Hrfjv305x7KHaZ2jXE7mk3uYNLToJb77v3M2lD+KM8H9d0dy02AWql6xc9io1qriEQEXRl8+jy9V1q0s9nPaTf6/WJkvHADj/dieweAvn9IL0ZmhqGKazulezVS5Sc8MSOToCQKveHIqGVnIC56v8A88IDxSiXnDj/AHRIrh31XfOsOnV99tbkVtltGKlydGtePW2lUDulg1xObsAP35Z8IfMzwUXk9bbBbUrFL1scFzARaZfJQ5tjxDAGzlVbB43z+sK1u0q/t0jL4EUyMC0u/sru4KzLHs1blsfDCy/dRquz4ybVXsptQIv84D5t01SMY8Qsdk+65bO0G0C7sp2xeYmabJ/jO8TEonQFJFXD1y/Yr91y3Y+sH0FN7Cbud9MHul3q67wTzygLCVf7raFcCtx4o5/qsfQWU0gOpJLp6tXsV51R9nWPICaTRUt7K+9d8/xr4LvBpdPXylljq3s1fyW7V/nDpJkVbz7x3ed6l84DLoAekx9k9vP2fOAml6hLScK/DKvUVrRv4qwLSrHqrwo54Ejt/Cr48/1WLLUCiDe0srzHgjnAtMsgS0xn4EjM+6vnASzLHVPd54dsYcd/aXFVUvXOu6JJ1Bq/ZzvGfOPeRltW58bx5MsjA7ndhsG5yq5zhcwwMTud1tVudxRzgKxgddM2c8U1krg2yfeyMNQ1fJwdefNns59rs8ohYHXTP/5TW8/wmOEM1IxDPvye0r3Vc/plAAmk0XK2X4pzeN6Jj4soTJ9pmy/aZkWorfQxHMtjWSufinPMf4czziaRZFWc7azzK3qHO8BhnumzzTgTqTRtKqni1q2lVsqms1opmBhPGPtD9LVejs4WqpEoEKo6lSkd02klIyXicug3Aoa7o2WjmQW5c38MfMd+q5xFoloGTZz8EnefcHOIk1nZvp4lJcSW1glKGx1oCgCp5JJGE4XKoKgkm4KTWO3ukiymbeCNWfVQMagpISs4gqtUJBwryUpKai6gI1I0U2gvFCcJW2nEUkgk1cvY53N+cRKT6zNXOUvvPvK5/wDmB1mP/XhsCiq3HUYaLKK9XLqBKSFEJKnKUqdkEgq3wzHTBTja1IaVjZdDo2wtKlatdqJocBKapPmTQimUblaKleffI3ncG+cV+kGxVrPxo3n3Vc/plAmqn/1PhbLyElbaJxxKCg1DiMC1qUFVoarKkgi1QOBgw6cLadaS4woUqmmtSVVLjiFZpAPdDCLYiaVFI1Ug32Lnv3d5954RJJtXZucl7zxECaxOiOlpYlmMbKwkMHCrWChKi3hCtiqbKBrelxfOPVdNFCXZewL1akhC63KWSyHVrtYrTc8KA2jTdG2vV5YVPh1bzvLcLDICc1eH94/5z55xTrCy/TdYcXrmVpcVKoSoBSUoQrWuIriULITiAU5cAg2hUh07L2PE3hUrUk7QFahKuqSalwCpCjW1UWNY1Ew110wanwrYzI8z/C8Jmmdp66rqa3n3hlEJrHTPTPWKQ2phaFPzEurtg0BMstOHZGNWEjEPLxIIhU50tUhSyaHA+rEylCi8lLZwgm5BxpoRZNyKYhUxoNMt7BNTeal9/wBoxDEoqcz33HgmBGPlemxWW1BlQTrjiViSU7YfFQQjuk4CouZ0GRvQWhOnCkjZaUUJXMKVcEpWXHCkGgosVUAcJpWtzlG8aY7Nz3zm/wD1LfKCdH2thFz30wc/tnIE0Lozp/0g4cKk6tKhUELrcCiiE0QsUqUG4Cknfb2LfR0sE6qlbNqFK2zRuj6Kr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://www.justintimemedicine.com/cms/media.ashx?MediaID=19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" b="43100"/>
          <a:stretch/>
        </p:blipFill>
        <p:spPr bwMode="auto">
          <a:xfrm>
            <a:off x="4038600" y="3962400"/>
            <a:ext cx="4238625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644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The Kidneys are responsible for regulating body fluid composition, intravascular volume, and excretion of metabolic waste products</a:t>
            </a:r>
          </a:p>
          <a:p>
            <a:pPr lvl="0"/>
            <a:r>
              <a:rPr lang="en-US" sz="2800" dirty="0"/>
              <a:t>Factors affecting Renal function during CPB:</a:t>
            </a:r>
          </a:p>
          <a:p>
            <a:pPr lvl="1"/>
            <a:r>
              <a:rPr lang="en-US" sz="2400" dirty="0"/>
              <a:t>Non-pulsatile perfusion</a:t>
            </a:r>
          </a:p>
          <a:p>
            <a:pPr lvl="1"/>
            <a:r>
              <a:rPr lang="en-US" sz="2400" dirty="0"/>
              <a:t>Hypothermia</a:t>
            </a:r>
          </a:p>
          <a:p>
            <a:pPr lvl="1"/>
            <a:r>
              <a:rPr lang="en-US" sz="2400" dirty="0" err="1"/>
              <a:t>Hemodilution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328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Blood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50392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Renal Blood flow accounts for 20% of C.O.</a:t>
            </a:r>
          </a:p>
          <a:p>
            <a:pPr lvl="0"/>
            <a:r>
              <a:rPr lang="en-US" sz="2800" u="sng" dirty="0"/>
              <a:t>Renal Blood Flow diminished by</a:t>
            </a:r>
            <a:r>
              <a:rPr lang="en-US" sz="2800" dirty="0"/>
              <a:t>:</a:t>
            </a:r>
          </a:p>
          <a:p>
            <a:pPr lvl="1"/>
            <a:r>
              <a:rPr lang="en-US" sz="2400" dirty="0"/>
              <a:t>Renal </a:t>
            </a:r>
            <a:r>
              <a:rPr lang="en-US" sz="2400" dirty="0" err="1"/>
              <a:t>artherosclerosis</a:t>
            </a:r>
            <a:endParaRPr lang="en-US" sz="2400" dirty="0"/>
          </a:p>
          <a:p>
            <a:pPr lvl="1"/>
            <a:r>
              <a:rPr lang="en-US" sz="2400" dirty="0"/>
              <a:t>Vasoconstriction due to:</a:t>
            </a:r>
          </a:p>
          <a:p>
            <a:pPr lvl="2"/>
            <a:r>
              <a:rPr lang="en-US" dirty="0"/>
              <a:t>Low C.O.</a:t>
            </a:r>
          </a:p>
          <a:p>
            <a:pPr lvl="2"/>
            <a:r>
              <a:rPr lang="en-US" dirty="0"/>
              <a:t>Administered Inotropic </a:t>
            </a:r>
            <a:r>
              <a:rPr lang="en-US" dirty="0" smtClean="0"/>
              <a:t>Agents</a:t>
            </a:r>
          </a:p>
          <a:p>
            <a:pPr lvl="1"/>
            <a:r>
              <a:rPr lang="en-US" dirty="0" smtClean="0"/>
              <a:t>Loss of Pulsatile Flow</a:t>
            </a:r>
          </a:p>
          <a:p>
            <a:pPr lvl="2"/>
            <a:r>
              <a:rPr lang="en-US" dirty="0" smtClean="0"/>
              <a:t>Renal blood flow </a:t>
            </a:r>
            <a:r>
              <a:rPr lang="en-US" dirty="0" err="1" smtClean="0"/>
              <a:t>dependant</a:t>
            </a:r>
            <a:r>
              <a:rPr lang="en-US" dirty="0" smtClean="0"/>
              <a:t> on a high Pulse Pressure to reach distal renal capillaries</a:t>
            </a:r>
            <a:endParaRPr lang="en-US" dirty="0"/>
          </a:p>
          <a:p>
            <a:pPr lvl="0"/>
            <a:r>
              <a:rPr lang="en-US" sz="2800" dirty="0"/>
              <a:t>Renal Vasculature Beds respond to Alpha Adrenergic stimuli, like </a:t>
            </a:r>
            <a:r>
              <a:rPr lang="en-US" sz="2800" dirty="0" err="1"/>
              <a:t>Epi</a:t>
            </a:r>
            <a:r>
              <a:rPr lang="en-US" sz="2800" dirty="0"/>
              <a:t>,  </a:t>
            </a:r>
            <a:r>
              <a:rPr lang="en-US" sz="2800" dirty="0" err="1"/>
              <a:t>Norepi</a:t>
            </a:r>
            <a:r>
              <a:rPr lang="en-US" sz="2800" dirty="0"/>
              <a:t> which will constrict Renal vasculature (Renal Artery and Afferent Arteriole) and decrease RBF</a:t>
            </a:r>
          </a:p>
          <a:p>
            <a:pPr lvl="0"/>
            <a:r>
              <a:rPr lang="en-US" sz="2800" dirty="0"/>
              <a:t>Renal Blood Flow Increased by:	</a:t>
            </a:r>
          </a:p>
          <a:p>
            <a:pPr lvl="1"/>
            <a:r>
              <a:rPr lang="en-US" sz="2400" dirty="0"/>
              <a:t>Dilating Afferent Arterioles, constricting Efferent Arterioles (think of </a:t>
            </a:r>
            <a:r>
              <a:rPr lang="en-US" sz="2400" dirty="0" err="1"/>
              <a:t>hemoconcentrator</a:t>
            </a:r>
            <a:r>
              <a:rPr lang="en-US" sz="24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15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CPB Factors Influencing the Kidneys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u="sng" dirty="0"/>
              <a:t>Low Flows- </a:t>
            </a:r>
            <a:endParaRPr lang="en-US" sz="2800" dirty="0"/>
          </a:p>
          <a:p>
            <a:pPr lvl="1"/>
            <a:r>
              <a:rPr lang="en-US" sz="2300" dirty="0"/>
              <a:t>CPB flows are lower than what the body is used to</a:t>
            </a:r>
          </a:p>
          <a:p>
            <a:pPr lvl="1"/>
            <a:r>
              <a:rPr lang="en-US" sz="2300" dirty="0"/>
              <a:t>Decreased perfusion pressure to the kidneys and lack of pulse pressure directly attributes to ARF </a:t>
            </a:r>
          </a:p>
          <a:p>
            <a:r>
              <a:rPr lang="en-US" sz="2800" u="sng" dirty="0" err="1"/>
              <a:t>Hemodilution</a:t>
            </a:r>
            <a:r>
              <a:rPr lang="en-US" sz="2800" u="sng" dirty="0"/>
              <a:t>- </a:t>
            </a:r>
            <a:endParaRPr lang="en-US" sz="2800" dirty="0"/>
          </a:p>
          <a:p>
            <a:pPr lvl="1"/>
            <a:r>
              <a:rPr lang="en-US" sz="2400" dirty="0"/>
              <a:t>Reduces blood viscosity which increases blood flow and oxygen delivery</a:t>
            </a:r>
          </a:p>
          <a:p>
            <a:pPr lvl="2"/>
            <a:r>
              <a:rPr lang="en-US" dirty="0"/>
              <a:t>Improves blood flow through capillaries by reducing amount of RBCs that need to pass through the capillaries</a:t>
            </a:r>
          </a:p>
          <a:p>
            <a:pPr lvl="2"/>
            <a:r>
              <a:rPr lang="en-US" dirty="0"/>
              <a:t>Lowers afterload due to less shear stress on the arterial capillary circulation due to ↓ viscosity</a:t>
            </a:r>
          </a:p>
          <a:p>
            <a:pPr lvl="2"/>
            <a:r>
              <a:rPr lang="en-US" dirty="0"/>
              <a:t>Important on CPB because flows are lower</a:t>
            </a:r>
          </a:p>
          <a:p>
            <a:r>
              <a:rPr lang="en-US" sz="2800" u="sng" dirty="0"/>
              <a:t>Hypothermia-</a:t>
            </a:r>
            <a:endParaRPr lang="en-US" sz="2800" dirty="0"/>
          </a:p>
          <a:p>
            <a:pPr lvl="1"/>
            <a:r>
              <a:rPr lang="en-US" sz="2400" dirty="0"/>
              <a:t>Cooling will cause vasoconstriction which will decrease blood flow through the renal vasculature = lower urine output</a:t>
            </a:r>
          </a:p>
          <a:p>
            <a:pPr lvl="1"/>
            <a:r>
              <a:rPr lang="en-US" sz="2400" dirty="0"/>
              <a:t>Warming will cause vasodilatation and allows for higher flows which leads to better kidney perfusion</a:t>
            </a:r>
          </a:p>
          <a:p>
            <a:r>
              <a:rPr lang="en-US" u="sng" dirty="0"/>
              <a:t>Non-pulsatile Flow</a:t>
            </a:r>
            <a:r>
              <a:rPr lang="en-US" dirty="0"/>
              <a:t>- kidneys rely on pulsatile perfusion so CPB with non-pulsatile perfusion will allow for less than adequate kidney perfusion</a:t>
            </a:r>
          </a:p>
          <a:p>
            <a:r>
              <a:rPr lang="en-US" u="sng" dirty="0" smtClean="0"/>
              <a:t>Vasopressors</a:t>
            </a:r>
            <a:r>
              <a:rPr lang="en-US" dirty="0" smtClean="0"/>
              <a:t>- constricting the renal arteries will decrease renal blood 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744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Kidney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Acute Kidney Injury (AKI) is present in ~30% of cardiac operations</a:t>
            </a:r>
          </a:p>
          <a:p>
            <a:pPr lvl="1"/>
            <a:r>
              <a:rPr lang="en-US" dirty="0" smtClean="0"/>
              <a:t>Defined as an acute increase in serum </a:t>
            </a:r>
            <a:r>
              <a:rPr lang="en-US" dirty="0" err="1" smtClean="0"/>
              <a:t>creatinine</a:t>
            </a:r>
            <a:r>
              <a:rPr lang="en-US" dirty="0" smtClean="0"/>
              <a:t> of 0.3 mg/dl or greater than a 150% increase over baseline, along with decreased urine output under 0.5 cc/kg/</a:t>
            </a:r>
            <a:r>
              <a:rPr lang="en-US" dirty="0" err="1" smtClean="0"/>
              <a:t>hr</a:t>
            </a:r>
            <a:endParaRPr lang="en-US" dirty="0" smtClean="0"/>
          </a:p>
          <a:p>
            <a:r>
              <a:rPr lang="en-US" dirty="0" smtClean="0"/>
              <a:t>Oliguria- considered to be when the urine output is &lt; 0.5 cc/kg/</a:t>
            </a:r>
            <a:r>
              <a:rPr lang="en-US" dirty="0" err="1" smtClean="0"/>
              <a:t>hr</a:t>
            </a:r>
            <a:r>
              <a:rPr lang="en-US" dirty="0" smtClean="0"/>
              <a:t> in the postoperative setting</a:t>
            </a:r>
          </a:p>
          <a:p>
            <a:r>
              <a:rPr lang="en-US" dirty="0" err="1" smtClean="0"/>
              <a:t>Creatinine</a:t>
            </a:r>
            <a:r>
              <a:rPr lang="en-US" dirty="0" smtClean="0"/>
              <a:t> rising &gt; 1.2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5139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Attenuating Kidney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High Flows, C.I. &gt;2.3</a:t>
            </a:r>
          </a:p>
          <a:p>
            <a:r>
              <a:rPr lang="en-US" dirty="0" smtClean="0"/>
              <a:t>Avoid use of vasopressors</a:t>
            </a:r>
          </a:p>
          <a:p>
            <a:r>
              <a:rPr lang="en-US" dirty="0" smtClean="0"/>
              <a:t>Attenuate inflammatory response</a:t>
            </a:r>
          </a:p>
          <a:p>
            <a:r>
              <a:rPr lang="en-US" dirty="0" smtClean="0"/>
              <a:t>Use of diuretics:</a:t>
            </a:r>
          </a:p>
          <a:p>
            <a:pPr lvl="1"/>
            <a:r>
              <a:rPr lang="en-US" dirty="0" smtClean="0"/>
              <a:t>Lasix: 20-40 mg is the first pharmacologic intervention for low urine output on CPB</a:t>
            </a:r>
          </a:p>
          <a:p>
            <a:pPr lvl="1"/>
            <a:r>
              <a:rPr lang="en-US" dirty="0" err="1" smtClean="0"/>
              <a:t>Mannitol</a:t>
            </a:r>
            <a:endParaRPr lang="en-US" dirty="0" smtClean="0"/>
          </a:p>
          <a:p>
            <a:r>
              <a:rPr lang="en-US" dirty="0" smtClean="0"/>
              <a:t>Use of pulsatile perfusion</a:t>
            </a:r>
          </a:p>
          <a:p>
            <a:r>
              <a:rPr lang="en-US" dirty="0" err="1" smtClean="0"/>
              <a:t>Hemoconcentration</a:t>
            </a:r>
            <a:endParaRPr lang="en-US" dirty="0" smtClean="0"/>
          </a:p>
          <a:p>
            <a:pPr lvl="1"/>
            <a:r>
              <a:rPr lang="en-US" dirty="0" smtClean="0"/>
              <a:t>Can hook up a </a:t>
            </a:r>
            <a:r>
              <a:rPr lang="en-US" dirty="0" err="1" smtClean="0"/>
              <a:t>hemoconcentrator</a:t>
            </a:r>
            <a:r>
              <a:rPr lang="en-US" dirty="0" smtClean="0"/>
              <a:t> for any patient on Dialysis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03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Dopamine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</a:t>
            </a:r>
            <a:r>
              <a:rPr lang="en-US" sz="2800" u="sng" dirty="0"/>
              <a:t>Low-dose” or ”Renal dose” Dopamine- </a:t>
            </a:r>
            <a:r>
              <a:rPr lang="en-US" sz="2800" dirty="0"/>
              <a:t>1-3 mcg/kg/min increases renal blood flow by activating renal dopaminergic receptors</a:t>
            </a:r>
          </a:p>
          <a:p>
            <a:pPr lvl="2"/>
            <a:r>
              <a:rPr lang="en-US" dirty="0"/>
              <a:t>increases renal blood flow by dilating renal arteries</a:t>
            </a:r>
          </a:p>
          <a:p>
            <a:pPr lvl="2"/>
            <a:r>
              <a:rPr lang="en-US" dirty="0"/>
              <a:t>increases </a:t>
            </a:r>
            <a:r>
              <a:rPr lang="en-US" dirty="0" err="1"/>
              <a:t>increases</a:t>
            </a:r>
            <a:r>
              <a:rPr lang="en-US" dirty="0"/>
              <a:t> GFR</a:t>
            </a:r>
          </a:p>
          <a:p>
            <a:pPr lvl="2"/>
            <a:r>
              <a:rPr lang="en-US" dirty="0"/>
              <a:t>stimulation of DA-2 receptors diminish the release or norepinephrine, which reduces renal vasoconstriction</a:t>
            </a:r>
          </a:p>
          <a:p>
            <a:pPr lvl="1"/>
            <a:r>
              <a:rPr lang="en-US" sz="2400" dirty="0"/>
              <a:t>Increased urine output due to Dopamine </a:t>
            </a:r>
            <a:r>
              <a:rPr lang="en-US" sz="2400" dirty="0" smtClean="0"/>
              <a:t>also is </a:t>
            </a:r>
            <a:r>
              <a:rPr lang="en-US" sz="2400" dirty="0"/>
              <a:t>because of the inotropic effects of dopamine which increases C.O., which increases renal </a:t>
            </a:r>
            <a:r>
              <a:rPr lang="en-US" sz="2400" dirty="0" smtClean="0"/>
              <a:t>blood flow </a:t>
            </a:r>
            <a:r>
              <a:rPr lang="en-US" sz="2400" dirty="0"/>
              <a:t>thereby increasing urine output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27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FYI- Atrial Natriuretic Peptides (ANP)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u="sng" dirty="0"/>
              <a:t>Atrial Natriuretic Peptides (ANP)- </a:t>
            </a:r>
            <a:endParaRPr lang="en-US" sz="2800" dirty="0"/>
          </a:p>
          <a:p>
            <a:pPr lvl="1"/>
            <a:r>
              <a:rPr lang="en-US" sz="2400" dirty="0"/>
              <a:t>ANP is produced in response to volume overloads in the atria</a:t>
            </a:r>
          </a:p>
          <a:p>
            <a:pPr lvl="2"/>
            <a:r>
              <a:rPr lang="en-US" dirty="0"/>
              <a:t>Causes more diuresis by increasing the GFR</a:t>
            </a:r>
          </a:p>
          <a:p>
            <a:pPr lvl="2"/>
            <a:r>
              <a:rPr lang="en-US" dirty="0"/>
              <a:t>Constricts the efferent arterioles and dilates the afferent arterioles to get rid of more fluid</a:t>
            </a:r>
          </a:p>
          <a:p>
            <a:pPr lvl="2"/>
            <a:r>
              <a:rPr lang="en-US" dirty="0"/>
              <a:t>Increases GFR = increased urine output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41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Cerebral Injury From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Physiologc</a:t>
            </a:r>
            <a:r>
              <a:rPr lang="en-US" dirty="0" smtClean="0"/>
              <a:t> Variables influencing Cerebral Perfusion on CPB:</a:t>
            </a:r>
          </a:p>
          <a:p>
            <a:pPr lvl="1"/>
            <a:r>
              <a:rPr lang="en-US" dirty="0" smtClean="0"/>
              <a:t>MAP</a:t>
            </a:r>
          </a:p>
          <a:p>
            <a:pPr lvl="1"/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HCT</a:t>
            </a:r>
          </a:p>
          <a:p>
            <a:pPr lvl="1"/>
            <a:r>
              <a:rPr lang="en-US" dirty="0" smtClean="0"/>
              <a:t>Flow Rate</a:t>
            </a:r>
          </a:p>
          <a:p>
            <a:pPr lvl="1"/>
            <a:r>
              <a:rPr lang="en-US" dirty="0" smtClean="0"/>
              <a:t>CO2 levels</a:t>
            </a:r>
          </a:p>
          <a:p>
            <a:r>
              <a:rPr lang="en-US" dirty="0" smtClean="0"/>
              <a:t>Cerebral Blood Flow is </a:t>
            </a:r>
            <a:r>
              <a:rPr lang="en-US" dirty="0" err="1" smtClean="0"/>
              <a:t>Autoregulated</a:t>
            </a:r>
            <a:endParaRPr lang="en-US" dirty="0" smtClean="0"/>
          </a:p>
          <a:p>
            <a:r>
              <a:rPr lang="en-US" dirty="0" smtClean="0"/>
              <a:t>Brain receives 15% of C.O.</a:t>
            </a:r>
          </a:p>
        </p:txBody>
      </p:sp>
    </p:spTree>
    <p:extLst>
      <p:ext uri="{BB962C8B-B14F-4D97-AF65-F5344CB8AC3E}">
        <p14:creationId xmlns:p14="http://schemas.microsoft.com/office/powerpoint/2010/main" val="3663807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Cerebral Flow vs.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78552"/>
          </a:xfrm>
        </p:spPr>
        <p:txBody>
          <a:bodyPr>
            <a:normAutofit/>
          </a:bodyPr>
          <a:lstStyle/>
          <a:p>
            <a:r>
              <a:rPr lang="en-US" dirty="0" smtClean="0"/>
              <a:t>Cerebral Metabolic Rate of O2:</a:t>
            </a:r>
          </a:p>
          <a:p>
            <a:pPr lvl="1"/>
            <a:r>
              <a:rPr lang="en-US" sz="2000" dirty="0"/>
              <a:t>Determined by </a:t>
            </a:r>
            <a:r>
              <a:rPr lang="en-US" sz="2000" dirty="0" smtClean="0"/>
              <a:t>Temperature</a:t>
            </a:r>
            <a:endParaRPr lang="en-US" dirty="0" smtClean="0"/>
          </a:p>
          <a:p>
            <a:pPr lvl="2"/>
            <a:r>
              <a:rPr lang="en-US" dirty="0"/>
              <a:t>CBF:CMRO2 = 75:1</a:t>
            </a:r>
          </a:p>
          <a:p>
            <a:pPr lvl="3"/>
            <a:r>
              <a:rPr lang="en-US" dirty="0"/>
              <a:t>CBF of 10cc/kg/min is acceptable </a:t>
            </a:r>
            <a:r>
              <a:rPr lang="en-US" dirty="0" smtClean="0"/>
              <a:t>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31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Cerebral Blood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u="sng" dirty="0"/>
              <a:t>CBF</a:t>
            </a:r>
            <a:r>
              <a:rPr lang="en-US" sz="2800" dirty="0"/>
              <a:t>-</a:t>
            </a:r>
          </a:p>
          <a:p>
            <a:pPr lvl="1"/>
            <a:r>
              <a:rPr lang="en-US" sz="2400" dirty="0"/>
              <a:t>Determined by:</a:t>
            </a:r>
          </a:p>
          <a:p>
            <a:pPr lvl="2"/>
            <a:r>
              <a:rPr lang="en-US" u="sng" dirty="0"/>
              <a:t>Temperature</a:t>
            </a:r>
            <a:r>
              <a:rPr lang="en-US" dirty="0"/>
              <a:t>- primary determinant due to CMRO2</a:t>
            </a:r>
          </a:p>
          <a:p>
            <a:pPr lvl="2"/>
            <a:r>
              <a:rPr lang="en-US" u="sng" dirty="0"/>
              <a:t>CMRO2</a:t>
            </a:r>
            <a:r>
              <a:rPr lang="en-US" dirty="0"/>
              <a:t>- ↓ CMRO2 = ↓ CBF</a:t>
            </a:r>
          </a:p>
          <a:p>
            <a:pPr lvl="2"/>
            <a:r>
              <a:rPr lang="en-US" u="sng" dirty="0"/>
              <a:t>pCO2</a:t>
            </a:r>
            <a:r>
              <a:rPr lang="en-US" dirty="0"/>
              <a:t>- ↑ pCO2 = ↑ CBF</a:t>
            </a:r>
          </a:p>
          <a:p>
            <a:pPr lvl="3"/>
            <a:r>
              <a:rPr lang="en-US" dirty="0"/>
              <a:t>↑ pCO2 dilates cerebral vasculature and ↑ oxygen </a:t>
            </a:r>
            <a:r>
              <a:rPr lang="en-US" dirty="0" smtClean="0"/>
              <a:t>extraction</a:t>
            </a:r>
          </a:p>
          <a:p>
            <a:pPr lvl="2"/>
            <a:r>
              <a:rPr lang="en-US" u="sng" dirty="0" smtClean="0"/>
              <a:t>H+ ions- </a:t>
            </a:r>
            <a:r>
              <a:rPr lang="en-US" dirty="0" smtClean="0">
                <a:latin typeface="Calibri"/>
              </a:rPr>
              <a:t>↑ H+ ions = ↑ CBF due to vasodilation</a:t>
            </a:r>
            <a:endParaRPr lang="en-US" dirty="0"/>
          </a:p>
          <a:p>
            <a:pPr lvl="2"/>
            <a:r>
              <a:rPr lang="en-US" u="sng" dirty="0" err="1"/>
              <a:t>Hct</a:t>
            </a:r>
            <a:r>
              <a:rPr lang="en-US" u="sng" dirty="0"/>
              <a:t>-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Hemodilution</a:t>
            </a:r>
            <a:r>
              <a:rPr lang="en-US" dirty="0"/>
              <a:t> = ↓ </a:t>
            </a:r>
            <a:r>
              <a:rPr lang="en-US" dirty="0" err="1"/>
              <a:t>Hct</a:t>
            </a:r>
            <a:r>
              <a:rPr lang="en-US" dirty="0"/>
              <a:t> = ↑ Cerebral perfusion to a point</a:t>
            </a:r>
          </a:p>
          <a:p>
            <a:pPr lvl="4"/>
            <a:r>
              <a:rPr lang="en-US" dirty="0"/>
              <a:t>Excessive </a:t>
            </a:r>
            <a:r>
              <a:rPr lang="en-US" dirty="0" err="1"/>
              <a:t>hemodilution</a:t>
            </a:r>
            <a:r>
              <a:rPr lang="en-US" dirty="0"/>
              <a:t> will ↓ CBF</a:t>
            </a:r>
          </a:p>
          <a:p>
            <a:pPr lvl="5"/>
            <a:r>
              <a:rPr lang="en-US" dirty="0" err="1"/>
              <a:t>HCT</a:t>
            </a:r>
            <a:r>
              <a:rPr lang="en-US" baseline="-25000" dirty="0" err="1"/>
              <a:t>crit</a:t>
            </a:r>
            <a:endParaRPr lang="en-US" dirty="0"/>
          </a:p>
          <a:p>
            <a:pPr lvl="2"/>
            <a:r>
              <a:rPr lang="en-US" u="sng" dirty="0"/>
              <a:t>MAP</a:t>
            </a:r>
            <a:r>
              <a:rPr lang="en-US" dirty="0"/>
              <a:t>- ↑ MAP = ↑ CBF</a:t>
            </a:r>
          </a:p>
          <a:p>
            <a:pPr lvl="3"/>
            <a:r>
              <a:rPr lang="en-US" dirty="0"/>
              <a:t>Normal physiologic conditions- MAP 55 maintains normal CBF</a:t>
            </a:r>
          </a:p>
          <a:p>
            <a:pPr lvl="3"/>
            <a:r>
              <a:rPr lang="en-US" dirty="0"/>
              <a:t>On CPB- MAP of 60 is sufficient</a:t>
            </a:r>
          </a:p>
          <a:p>
            <a:pPr lvl="4"/>
            <a:r>
              <a:rPr lang="en-US" sz="1900" dirty="0"/>
              <a:t>MAP &lt;55 relies on other factors to maintain CBF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833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Stroke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Emboli from the CPB circuit can travel into the cerebral vessels and occlude an artery downstream causing an obstruction of flow and resulting in an infarct = Stroke</a:t>
            </a:r>
          </a:p>
          <a:p>
            <a:pPr lvl="1"/>
            <a:r>
              <a:rPr lang="en-US" dirty="0" smtClean="0"/>
              <a:t>Gaseous emboli</a:t>
            </a:r>
          </a:p>
          <a:p>
            <a:pPr lvl="1"/>
            <a:r>
              <a:rPr lang="en-US" dirty="0" smtClean="0"/>
              <a:t>Any particulate matter from the field or CPB circuit</a:t>
            </a:r>
          </a:p>
          <a:p>
            <a:r>
              <a:rPr lang="en-US" dirty="0" smtClean="0"/>
              <a:t>Patient is placed in </a:t>
            </a:r>
            <a:r>
              <a:rPr lang="en-US" dirty="0" err="1" smtClean="0"/>
              <a:t>Trendelenberg</a:t>
            </a:r>
            <a:r>
              <a:rPr lang="en-US" dirty="0" smtClean="0"/>
              <a:t> position following the X-clamp removal to prevent any emboli from traveling to the brain </a:t>
            </a:r>
          </a:p>
          <a:p>
            <a:r>
              <a:rPr lang="en-US" dirty="0" smtClean="0"/>
              <a:t>Vigorous venting of air from the heart following XC removal is important</a:t>
            </a:r>
          </a:p>
          <a:p>
            <a:r>
              <a:rPr lang="en-US" dirty="0" smtClean="0"/>
              <a:t>Use of Cerebral Saturation Sensors can help diagnose and attenuate cerebral injury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3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Low Cerebral Saturations on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Low BP</a:t>
            </a:r>
          </a:p>
          <a:p>
            <a:r>
              <a:rPr lang="en-US" dirty="0" smtClean="0"/>
              <a:t>Low Flow</a:t>
            </a:r>
          </a:p>
          <a:p>
            <a:r>
              <a:rPr lang="en-US" dirty="0" smtClean="0"/>
              <a:t>Low HCT</a:t>
            </a:r>
          </a:p>
          <a:p>
            <a:r>
              <a:rPr lang="en-US" dirty="0" smtClean="0"/>
              <a:t>Cerebral Vasoconstriction</a:t>
            </a:r>
          </a:p>
          <a:p>
            <a:pPr lvl="1"/>
            <a:r>
              <a:rPr lang="en-US" dirty="0" smtClean="0"/>
              <a:t>Changes in H+, CO2</a:t>
            </a:r>
          </a:p>
          <a:p>
            <a:r>
              <a:rPr lang="en-US" dirty="0" smtClean="0"/>
              <a:t>Temperature changes</a:t>
            </a:r>
          </a:p>
          <a:p>
            <a:r>
              <a:rPr lang="en-US" dirty="0" smtClean="0"/>
              <a:t>SVC congestion, backed up SVC single stage cannula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917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 of Cerebral Injury on CPB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of </a:t>
            </a:r>
            <a:r>
              <a:rPr lang="en-US" dirty="0" err="1" smtClean="0"/>
              <a:t>Epi</a:t>
            </a:r>
            <a:r>
              <a:rPr lang="en-US" dirty="0" smtClean="0"/>
              <a:t>-Aortic Ultrasound to detect calcified aorta severity</a:t>
            </a:r>
          </a:p>
          <a:p>
            <a:pPr lvl="1"/>
            <a:r>
              <a:rPr lang="en-US" dirty="0" smtClean="0"/>
              <a:t>Careful of breaking off calcium deposits causing emboli</a:t>
            </a:r>
          </a:p>
          <a:p>
            <a:r>
              <a:rPr lang="en-US" dirty="0" smtClean="0"/>
              <a:t>Use of TEE to eliminate </a:t>
            </a:r>
            <a:r>
              <a:rPr lang="en-US" dirty="0" err="1" smtClean="0"/>
              <a:t>intracardiac</a:t>
            </a:r>
            <a:r>
              <a:rPr lang="en-US" dirty="0" smtClean="0"/>
              <a:t> air</a:t>
            </a:r>
          </a:p>
          <a:p>
            <a:r>
              <a:rPr lang="en-US" dirty="0" smtClean="0"/>
              <a:t>Arterial line filters</a:t>
            </a:r>
          </a:p>
          <a:p>
            <a:r>
              <a:rPr lang="en-US" dirty="0" smtClean="0"/>
              <a:t>Heparin coated circuits</a:t>
            </a:r>
          </a:p>
          <a:p>
            <a:r>
              <a:rPr lang="en-US" dirty="0" smtClean="0"/>
              <a:t>Minimal manipulation of the cross-clamp/</a:t>
            </a:r>
            <a:r>
              <a:rPr lang="en-US" dirty="0" err="1" smtClean="0"/>
              <a:t>sidebiters</a:t>
            </a:r>
            <a:endParaRPr lang="en-US" dirty="0" smtClean="0"/>
          </a:p>
          <a:p>
            <a:r>
              <a:rPr lang="en-US" dirty="0" smtClean="0"/>
              <a:t>Hypothermia</a:t>
            </a:r>
          </a:p>
          <a:p>
            <a:r>
              <a:rPr lang="en-US" dirty="0" err="1" smtClean="0"/>
              <a:t>Neuromonitoring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2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on the Blood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Destruction of Formed Elements in the Blood</a:t>
            </a:r>
          </a:p>
          <a:p>
            <a:pPr lvl="1"/>
            <a:r>
              <a:rPr lang="en-US" dirty="0" smtClean="0"/>
              <a:t>Due to blood/air interface of venous </a:t>
            </a:r>
            <a:r>
              <a:rPr lang="en-US" dirty="0" err="1" smtClean="0"/>
              <a:t>resevoir</a:t>
            </a:r>
            <a:r>
              <a:rPr lang="en-US" dirty="0" smtClean="0"/>
              <a:t> and suckers</a:t>
            </a:r>
          </a:p>
          <a:p>
            <a:pPr lvl="1"/>
            <a:r>
              <a:rPr lang="en-US" dirty="0" smtClean="0"/>
              <a:t>High suction pressures from suckers and cell saver</a:t>
            </a:r>
          </a:p>
          <a:p>
            <a:pPr lvl="1"/>
            <a:r>
              <a:rPr lang="en-US" dirty="0" smtClean="0"/>
              <a:t>Roller pump compression on the blood</a:t>
            </a:r>
          </a:p>
          <a:p>
            <a:pPr lvl="1"/>
            <a:r>
              <a:rPr lang="en-US" dirty="0" smtClean="0"/>
              <a:t>Excessive temperatures denaturing proteins &gt;41 degrees</a:t>
            </a:r>
          </a:p>
          <a:p>
            <a:pPr lvl="1"/>
            <a:r>
              <a:rPr lang="en-US" dirty="0" smtClean="0"/>
              <a:t>Hemolytic transfusion reaction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403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Platelet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Contact with foreign surfaces of the CPB circuit will activate platelets, causing a drop in platelet count</a:t>
            </a:r>
          </a:p>
          <a:p>
            <a:pPr lvl="1"/>
            <a:r>
              <a:rPr lang="en-US" dirty="0" smtClean="0"/>
              <a:t>Platelet count drops immediately following initiation of CPB, due to activation and </a:t>
            </a:r>
            <a:r>
              <a:rPr lang="en-US" dirty="0" err="1" smtClean="0"/>
              <a:t>hemodilution</a:t>
            </a:r>
            <a:endParaRPr lang="en-US" dirty="0" smtClean="0"/>
          </a:p>
          <a:p>
            <a:r>
              <a:rPr lang="en-US" dirty="0" smtClean="0"/>
              <a:t>Post-operative platelet transfusion may be necessary</a:t>
            </a:r>
          </a:p>
          <a:p>
            <a:r>
              <a:rPr lang="en-US" dirty="0" smtClean="0"/>
              <a:t>Heparin coated circuits can attenuate platelet activation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87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Excessive Bleeding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Excessive Surgical Bleeding can cause a depletion of clotting factors, platelets and RBCs requiring donor transfusion</a:t>
            </a:r>
          </a:p>
          <a:p>
            <a:pPr lvl="1"/>
            <a:r>
              <a:rPr lang="en-US" dirty="0" smtClean="0"/>
              <a:t>Replenish with PRBCs, FFP, Cryoprecipitate, Platelets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171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1220</TotalTime>
  <Words>2407</Words>
  <Application>Microsoft Office PowerPoint</Application>
  <PresentationFormat>On-screen Show (4:3)</PresentationFormat>
  <Paragraphs>331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Civic</vt:lpstr>
      <vt:lpstr>The Effects of CPB</vt:lpstr>
      <vt:lpstr>The Effects of CPB</vt:lpstr>
      <vt:lpstr>The Effects of CPB</vt:lpstr>
      <vt:lpstr>Triggers of Organ Damage</vt:lpstr>
      <vt:lpstr>Activation of the Systemic Inflammatory Response</vt:lpstr>
      <vt:lpstr>Complement Activation</vt:lpstr>
      <vt:lpstr>Complement Activation</vt:lpstr>
      <vt:lpstr>Kinin-Kallikrein Pathway</vt:lpstr>
      <vt:lpstr>Platelet Activation</vt:lpstr>
      <vt:lpstr>Ischemia</vt:lpstr>
      <vt:lpstr>Reperfusion</vt:lpstr>
      <vt:lpstr>Oxygen Free Radical Formation</vt:lpstr>
      <vt:lpstr>Attenuating the Inflammatory Response</vt:lpstr>
      <vt:lpstr>Organ Dysfunction after CPB</vt:lpstr>
      <vt:lpstr>Pulmonary Dysfunction</vt:lpstr>
      <vt:lpstr>Pulmonary Dysfunction</vt:lpstr>
      <vt:lpstr>Pulmonary Dysfunction</vt:lpstr>
      <vt:lpstr>Treatment of Atelectasis</vt:lpstr>
      <vt:lpstr>Acute Lung Injury from CPB</vt:lpstr>
      <vt:lpstr>Transfusion Related Acute Lung Injury</vt:lpstr>
      <vt:lpstr>Signs of Lung Injury</vt:lpstr>
      <vt:lpstr>Attenuating Lung Injury</vt:lpstr>
      <vt:lpstr>Third Spacing</vt:lpstr>
      <vt:lpstr>Myocardial Dysfunction Following CPB</vt:lpstr>
      <vt:lpstr>Myocardial Dysfunction</vt:lpstr>
      <vt:lpstr>Myocardial Dysfunction</vt:lpstr>
      <vt:lpstr>Renal Dysfunction</vt:lpstr>
      <vt:lpstr>Renal Blood Flow</vt:lpstr>
      <vt:lpstr>CPB Factors Influencing the Kidneys</vt:lpstr>
      <vt:lpstr>Acute Kidney Injury</vt:lpstr>
      <vt:lpstr>Attenuating Kidney Injury</vt:lpstr>
      <vt:lpstr>Dopamine</vt:lpstr>
      <vt:lpstr>FYI- Atrial Natriuretic Peptides (ANP)</vt:lpstr>
      <vt:lpstr>Cerebral Injury From CPB</vt:lpstr>
      <vt:lpstr>Cerebral Flow vs. Demand</vt:lpstr>
      <vt:lpstr>Cerebral Blood Flow</vt:lpstr>
      <vt:lpstr>Stroke </vt:lpstr>
      <vt:lpstr>Causes of Low Cerebral Saturations on CPB</vt:lpstr>
      <vt:lpstr>Prevention of Cerebral Injury on CPB</vt:lpstr>
      <vt:lpstr>Effects on the Blood</vt:lpstr>
      <vt:lpstr>Platelet Activation</vt:lpstr>
      <vt:lpstr>Excessive Bleeding</vt:lpstr>
    </vt:vector>
  </TitlesOfParts>
  <Company>Drexel 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Effects of CPB</dc:title>
  <dc:creator>Mike</dc:creator>
  <cp:lastModifiedBy>hancock-michael</cp:lastModifiedBy>
  <cp:revision>95</cp:revision>
  <cp:lastPrinted>2014-10-27T15:09:44Z</cp:lastPrinted>
  <dcterms:created xsi:type="dcterms:W3CDTF">2013-11-05T22:10:04Z</dcterms:created>
  <dcterms:modified xsi:type="dcterms:W3CDTF">2014-10-28T16:10:32Z</dcterms:modified>
</cp:coreProperties>
</file>