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BD4D617-3589-43E4-8517-332FDFE5FA3A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5202C6-92DC-434F-9BA7-643D4791FB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FCDF75F-3439-4D9A-AAA3-5FDB5759478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7D3BAE-F9EF-43BA-95DE-A0507DEA324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Cooper University Hospital</a:t>
            </a:r>
          </a:p>
          <a:p>
            <a:r>
              <a:rPr lang="en-US" dirty="0" smtClean="0"/>
              <a:t>School of Perfusion</a:t>
            </a:r>
          </a:p>
          <a:p>
            <a:r>
              <a:rPr lang="en-US" dirty="0" smtClean="0"/>
              <a:t>Michael F. Hancock, CCP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Special Patients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800" dirty="0" smtClean="0"/>
              <a:t>Fetal mortality is very high in cases where CPB is used</a:t>
            </a:r>
          </a:p>
          <a:p>
            <a:pPr lvl="0"/>
            <a:r>
              <a:rPr lang="en-US" sz="2800" dirty="0" smtClean="0"/>
              <a:t>Incidence of cardiovascular disease in pregnant patients is about 1.5%</a:t>
            </a:r>
          </a:p>
          <a:p>
            <a:pPr lvl="0"/>
            <a:r>
              <a:rPr lang="en-US" sz="2800" dirty="0" smtClean="0"/>
              <a:t>Most frequent procedures performed on Pregnant patients</a:t>
            </a:r>
          </a:p>
          <a:p>
            <a:pPr lvl="3"/>
            <a:r>
              <a:rPr lang="en-US" dirty="0" smtClean="0"/>
              <a:t>Mitral </a:t>
            </a:r>
            <a:r>
              <a:rPr lang="en-US" dirty="0" err="1" smtClean="0"/>
              <a:t>commisurotomy</a:t>
            </a:r>
            <a:endParaRPr lang="en-US" dirty="0" smtClean="0"/>
          </a:p>
          <a:p>
            <a:pPr lvl="3"/>
            <a:r>
              <a:rPr lang="en-US" dirty="0" smtClean="0"/>
              <a:t>Mitral valve replacement</a:t>
            </a:r>
          </a:p>
          <a:p>
            <a:pPr lvl="3"/>
            <a:r>
              <a:rPr lang="en-US" dirty="0" smtClean="0"/>
              <a:t>Aortic valve replacement</a:t>
            </a:r>
          </a:p>
          <a:p>
            <a:pPr lvl="0"/>
            <a:r>
              <a:rPr lang="en-US" sz="2800" dirty="0" err="1" smtClean="0"/>
              <a:t>Endocarditis</a:t>
            </a:r>
            <a:r>
              <a:rPr lang="en-US" sz="2800" dirty="0" smtClean="0"/>
              <a:t> present due to IV drug use in some patients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Most pre-existing conditions are exasperated by pregnancy and the women present for surgery in the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and 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trimester</a:t>
            </a:r>
          </a:p>
          <a:p>
            <a:pPr lvl="3"/>
            <a:r>
              <a:rPr lang="en-US" dirty="0" smtClean="0"/>
              <a:t>Mother’s Blood Volume increases 50%</a:t>
            </a:r>
          </a:p>
          <a:p>
            <a:pPr lvl="3"/>
            <a:r>
              <a:rPr lang="en-US" dirty="0" smtClean="0"/>
              <a:t>Mother’s Cardiac Output increases 30-50%</a:t>
            </a:r>
          </a:p>
          <a:p>
            <a:pPr lvl="3"/>
            <a:r>
              <a:rPr lang="en-US" dirty="0" smtClean="0"/>
              <a:t>Mother’s Oxygen Consumption increases 20-30%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2400" u="sng" dirty="0" smtClean="0"/>
              <a:t>When to Operate</a:t>
            </a:r>
            <a:r>
              <a:rPr lang="en-US" sz="2400" dirty="0" smtClean="0"/>
              <a:t>- 2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Trimester is OPTIMAL</a:t>
            </a:r>
          </a:p>
          <a:p>
            <a:pPr lvl="2"/>
            <a:r>
              <a:rPr lang="en-US" u="sng" dirty="0" smtClean="0"/>
              <a:t>1</a:t>
            </a:r>
            <a:r>
              <a:rPr lang="en-US" u="sng" baseline="30000" dirty="0" smtClean="0"/>
              <a:t>st</a:t>
            </a:r>
            <a:r>
              <a:rPr lang="en-US" u="sng" dirty="0" smtClean="0"/>
              <a:t> Trimester</a:t>
            </a:r>
            <a:r>
              <a:rPr lang="en-US" dirty="0" smtClean="0"/>
              <a:t>- Organogenesis is occurring </a:t>
            </a:r>
          </a:p>
          <a:p>
            <a:pPr lvl="3"/>
            <a:r>
              <a:rPr lang="en-US" dirty="0" smtClean="0"/>
              <a:t>Factors causing </a:t>
            </a:r>
            <a:r>
              <a:rPr lang="en-US" dirty="0" err="1" smtClean="0"/>
              <a:t>Teratogenesis</a:t>
            </a:r>
            <a:endParaRPr lang="en-US" dirty="0" smtClean="0"/>
          </a:p>
          <a:p>
            <a:pPr lvl="4"/>
            <a:r>
              <a:rPr lang="en-US" dirty="0" smtClean="0"/>
              <a:t>Hypoxemia</a:t>
            </a:r>
          </a:p>
          <a:p>
            <a:pPr lvl="4"/>
            <a:r>
              <a:rPr lang="en-US" dirty="0" smtClean="0"/>
              <a:t>Low perfusion flows</a:t>
            </a:r>
          </a:p>
          <a:p>
            <a:pPr lvl="4"/>
            <a:r>
              <a:rPr lang="en-US" dirty="0" err="1" smtClean="0"/>
              <a:t>Warfarin</a:t>
            </a:r>
            <a:endParaRPr lang="en-US" dirty="0" smtClean="0"/>
          </a:p>
          <a:p>
            <a:pPr lvl="2"/>
            <a:r>
              <a:rPr lang="en-US" u="sng" dirty="0" smtClean="0"/>
              <a:t>2</a:t>
            </a:r>
            <a:r>
              <a:rPr lang="en-US" u="sng" baseline="30000" dirty="0" smtClean="0"/>
              <a:t>nd</a:t>
            </a:r>
            <a:r>
              <a:rPr lang="en-US" u="sng" dirty="0" smtClean="0"/>
              <a:t> Trimester</a:t>
            </a:r>
            <a:r>
              <a:rPr lang="en-US" dirty="0" smtClean="0"/>
              <a:t>- BEST TIME TO OPERATE</a:t>
            </a:r>
          </a:p>
          <a:p>
            <a:pPr lvl="3"/>
            <a:r>
              <a:rPr lang="en-US" dirty="0" smtClean="0"/>
              <a:t>Organogenesis is done</a:t>
            </a:r>
          </a:p>
          <a:p>
            <a:pPr lvl="3"/>
            <a:r>
              <a:rPr lang="en-US" dirty="0" smtClean="0"/>
              <a:t> </a:t>
            </a:r>
            <a:r>
              <a:rPr lang="en-US" dirty="0" err="1" smtClean="0"/>
              <a:t>Hypervolemia</a:t>
            </a:r>
            <a:r>
              <a:rPr lang="en-US" dirty="0" smtClean="0"/>
              <a:t>, anemia, and risk of spontaneous abortion are less profound</a:t>
            </a:r>
          </a:p>
          <a:p>
            <a:pPr lvl="3"/>
            <a:r>
              <a:rPr lang="en-US" dirty="0" smtClean="0"/>
              <a:t>Maternal Mortality- 1-5%</a:t>
            </a:r>
          </a:p>
          <a:p>
            <a:pPr lvl="3"/>
            <a:r>
              <a:rPr lang="en-US" dirty="0" smtClean="0"/>
              <a:t>Fetal Mortality- 10-50%</a:t>
            </a:r>
          </a:p>
          <a:p>
            <a:pPr lvl="4"/>
            <a:r>
              <a:rPr lang="en-US" dirty="0" smtClean="0"/>
              <a:t>Most studies show 20%</a:t>
            </a:r>
          </a:p>
          <a:p>
            <a:pPr lvl="2"/>
            <a:r>
              <a:rPr lang="en-US" u="sng" dirty="0" smtClean="0"/>
              <a:t>3</a:t>
            </a:r>
            <a:r>
              <a:rPr lang="en-US" u="sng" baseline="30000" dirty="0" smtClean="0"/>
              <a:t>rd</a:t>
            </a:r>
            <a:r>
              <a:rPr lang="en-US" u="sng" dirty="0" smtClean="0"/>
              <a:t> Trimester- </a:t>
            </a:r>
            <a:endParaRPr lang="en-US" dirty="0" smtClean="0"/>
          </a:p>
          <a:p>
            <a:pPr lvl="3"/>
            <a:r>
              <a:rPr lang="en-US" dirty="0" smtClean="0"/>
              <a:t>High risk of spontaneous abortion</a:t>
            </a:r>
          </a:p>
          <a:p>
            <a:pPr lvl="3"/>
            <a:r>
              <a:rPr lang="en-US" dirty="0" err="1" smtClean="0"/>
              <a:t>Hypervolemia</a:t>
            </a:r>
            <a:r>
              <a:rPr lang="en-US" dirty="0" smtClean="0"/>
              <a:t> and anemia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en-US" sz="2400" u="sng" dirty="0" smtClean="0"/>
              <a:t>Effects of Pregnancy on Mother</a:t>
            </a:r>
            <a:r>
              <a:rPr lang="en-US" sz="2400" dirty="0" smtClean="0"/>
              <a:t>- After Weeks 28-32</a:t>
            </a:r>
          </a:p>
          <a:p>
            <a:pPr lvl="2"/>
            <a:r>
              <a:rPr lang="en-US" dirty="0" smtClean="0"/>
              <a:t>Blood Volume increases 30-50%</a:t>
            </a:r>
          </a:p>
          <a:p>
            <a:pPr lvl="2"/>
            <a:r>
              <a:rPr lang="en-US" dirty="0" smtClean="0"/>
              <a:t>Heart Rate increases 10-15%</a:t>
            </a:r>
          </a:p>
          <a:p>
            <a:pPr lvl="2"/>
            <a:r>
              <a:rPr lang="en-US" dirty="0" smtClean="0"/>
              <a:t>Stroke Volume increases 30-35%</a:t>
            </a:r>
          </a:p>
          <a:p>
            <a:pPr lvl="2"/>
            <a:r>
              <a:rPr lang="en-US" dirty="0" smtClean="0"/>
              <a:t>SVR decreases 15%</a:t>
            </a:r>
          </a:p>
          <a:p>
            <a:r>
              <a:rPr lang="en-US" sz="2800" dirty="0" smtClean="0"/>
              <a:t> </a:t>
            </a:r>
          </a:p>
          <a:p>
            <a:pPr lvl="1"/>
            <a:r>
              <a:rPr lang="en-US" sz="2400" u="sng" dirty="0" smtClean="0"/>
              <a:t>Uterine Blood Flow</a:t>
            </a:r>
            <a:r>
              <a:rPr lang="en-US" sz="2400" dirty="0" smtClean="0"/>
              <a:t>- 10-15% of cardiac output during pregnancy</a:t>
            </a:r>
          </a:p>
          <a:p>
            <a:pPr lvl="2"/>
            <a:r>
              <a:rPr lang="en-US" dirty="0" smtClean="0"/>
              <a:t>Only 1% of cardiac output normally</a:t>
            </a:r>
          </a:p>
          <a:p>
            <a:pPr lvl="2"/>
            <a:r>
              <a:rPr lang="en-US" dirty="0" smtClean="0"/>
              <a:t>Uterine Blood Flow is NOT </a:t>
            </a:r>
            <a:r>
              <a:rPr lang="en-US" dirty="0" err="1" smtClean="0"/>
              <a:t>autoregulated</a:t>
            </a:r>
            <a:endParaRPr lang="en-US" dirty="0" smtClean="0"/>
          </a:p>
          <a:p>
            <a:pPr lvl="3"/>
            <a:r>
              <a:rPr lang="en-US" dirty="0" smtClean="0"/>
              <a:t>Non-</a:t>
            </a:r>
            <a:r>
              <a:rPr lang="en-US" dirty="0" err="1" smtClean="0"/>
              <a:t>pulsatile</a:t>
            </a:r>
            <a:r>
              <a:rPr lang="en-US" dirty="0" smtClean="0"/>
              <a:t> flow during CPB may compromise fetal blood flow</a:t>
            </a:r>
          </a:p>
          <a:p>
            <a:pPr lvl="3"/>
            <a:r>
              <a:rPr lang="en-US" dirty="0" smtClean="0"/>
              <a:t>We must flow high on CPB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US" sz="2400" u="sng" dirty="0" smtClean="0"/>
              <a:t>Fetal Risks and Complications</a:t>
            </a:r>
            <a:r>
              <a:rPr lang="en-US" sz="2400" dirty="0" smtClean="0"/>
              <a:t>- increase with increased CPB time</a:t>
            </a:r>
          </a:p>
          <a:p>
            <a:pPr lvl="2"/>
            <a:r>
              <a:rPr lang="en-US" u="sng" dirty="0" smtClean="0"/>
              <a:t>Hypoxia-</a:t>
            </a:r>
            <a:endParaRPr lang="en-US" dirty="0" smtClean="0"/>
          </a:p>
          <a:p>
            <a:pPr lvl="3"/>
            <a:r>
              <a:rPr lang="en-US" u="sng" dirty="0" smtClean="0"/>
              <a:t>Causes-</a:t>
            </a:r>
            <a:endParaRPr lang="en-US" dirty="0" smtClean="0"/>
          </a:p>
          <a:p>
            <a:pPr lvl="4"/>
            <a:r>
              <a:rPr lang="en-US" dirty="0" smtClean="0"/>
              <a:t>Due to low flows or hypotension on CPB</a:t>
            </a:r>
          </a:p>
          <a:p>
            <a:pPr lvl="5"/>
            <a:r>
              <a:rPr lang="en-US" dirty="0" smtClean="0"/>
              <a:t>Low flows = low uterine blood flow = low fetal blood flow</a:t>
            </a:r>
          </a:p>
          <a:p>
            <a:pPr lvl="5"/>
            <a:r>
              <a:rPr lang="en-US" dirty="0" smtClean="0"/>
              <a:t>Loss of </a:t>
            </a:r>
            <a:r>
              <a:rPr lang="en-US" dirty="0" err="1" smtClean="0"/>
              <a:t>pulsatile</a:t>
            </a:r>
            <a:r>
              <a:rPr lang="en-US" dirty="0" smtClean="0"/>
              <a:t> flow on CPB</a:t>
            </a:r>
          </a:p>
          <a:p>
            <a:pPr lvl="4"/>
            <a:r>
              <a:rPr lang="en-US" dirty="0" smtClean="0"/>
              <a:t>Acidosis</a:t>
            </a:r>
          </a:p>
          <a:p>
            <a:pPr lvl="4"/>
            <a:r>
              <a:rPr lang="en-US" dirty="0" smtClean="0"/>
              <a:t>Low hemoglobin</a:t>
            </a:r>
          </a:p>
          <a:p>
            <a:pPr lvl="4"/>
            <a:r>
              <a:rPr lang="en-US" dirty="0" smtClean="0"/>
              <a:t>Bubble of particulate </a:t>
            </a:r>
            <a:r>
              <a:rPr lang="en-US" dirty="0" err="1" smtClean="0"/>
              <a:t>embolization</a:t>
            </a:r>
            <a:r>
              <a:rPr lang="en-US" dirty="0" smtClean="0"/>
              <a:t> of uterine capillary beds</a:t>
            </a:r>
          </a:p>
          <a:p>
            <a:pPr lvl="4"/>
            <a:r>
              <a:rPr lang="en-US" dirty="0" smtClean="0"/>
              <a:t>Uterine arterial spasm</a:t>
            </a:r>
          </a:p>
          <a:p>
            <a:pPr lvl="4"/>
            <a:r>
              <a:rPr lang="en-US" dirty="0" smtClean="0"/>
              <a:t>Venous obstruction of the IVC due to improper </a:t>
            </a:r>
            <a:r>
              <a:rPr lang="en-US" dirty="0" err="1" smtClean="0"/>
              <a:t>cannula</a:t>
            </a:r>
            <a:r>
              <a:rPr lang="en-US" dirty="0" smtClean="0"/>
              <a:t> placement</a:t>
            </a:r>
          </a:p>
          <a:p>
            <a:pPr lvl="3"/>
            <a:r>
              <a:rPr lang="en-US" u="sng" dirty="0" smtClean="0"/>
              <a:t>Signs-</a:t>
            </a:r>
            <a:endParaRPr lang="en-US" dirty="0" smtClean="0"/>
          </a:p>
          <a:p>
            <a:pPr lvl="4"/>
            <a:r>
              <a:rPr lang="en-US" u="sng" dirty="0" smtClean="0"/>
              <a:t>Fetal </a:t>
            </a:r>
            <a:r>
              <a:rPr lang="en-US" u="sng" dirty="0" err="1" smtClean="0"/>
              <a:t>Bardycardia</a:t>
            </a:r>
            <a:r>
              <a:rPr lang="en-US" u="sng" dirty="0" smtClean="0"/>
              <a:t>-</a:t>
            </a:r>
            <a:endParaRPr lang="en-US" dirty="0" smtClean="0"/>
          </a:p>
          <a:p>
            <a:pPr lvl="5"/>
            <a:r>
              <a:rPr lang="en-US" dirty="0" smtClean="0"/>
              <a:t>Fetal Heart Rate &lt;60 </a:t>
            </a:r>
            <a:r>
              <a:rPr lang="en-US" dirty="0" err="1" smtClean="0"/>
              <a:t>bpm</a:t>
            </a:r>
            <a:endParaRPr lang="en-US" dirty="0" smtClean="0"/>
          </a:p>
          <a:p>
            <a:pPr lvl="4"/>
            <a:r>
              <a:rPr lang="en-US" dirty="0" smtClean="0"/>
              <a:t>Normal fetal heart rate is ~120 </a:t>
            </a:r>
            <a:r>
              <a:rPr lang="en-US" dirty="0" err="1" smtClean="0"/>
              <a:t>bpm</a:t>
            </a:r>
            <a:endParaRPr lang="en-US" dirty="0" smtClean="0"/>
          </a:p>
          <a:p>
            <a:pPr lvl="4"/>
            <a:r>
              <a:rPr lang="en-US" dirty="0" smtClean="0"/>
              <a:t>Hypothermia causes FHR to around 80-100 </a:t>
            </a:r>
            <a:r>
              <a:rPr lang="en-US" dirty="0" err="1" smtClean="0"/>
              <a:t>bpm</a:t>
            </a:r>
            <a:endParaRPr lang="en-US" dirty="0" smtClean="0"/>
          </a:p>
          <a:p>
            <a:pPr lvl="3"/>
            <a:r>
              <a:rPr lang="en-US" u="sng" dirty="0" smtClean="0"/>
              <a:t>Fix-</a:t>
            </a:r>
            <a:endParaRPr lang="en-US" dirty="0" smtClean="0"/>
          </a:p>
          <a:p>
            <a:pPr lvl="4"/>
            <a:r>
              <a:rPr lang="en-US" dirty="0" smtClean="0"/>
              <a:t>Increase flow rate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2"/>
            <a:r>
              <a:rPr lang="en-US" u="sng" dirty="0" smtClean="0"/>
              <a:t>Uterine Contractions-</a:t>
            </a:r>
            <a:endParaRPr lang="en-US" dirty="0" smtClean="0"/>
          </a:p>
          <a:p>
            <a:pPr lvl="3"/>
            <a:r>
              <a:rPr lang="en-US" u="sng" dirty="0" smtClean="0"/>
              <a:t>Causes- </a:t>
            </a:r>
            <a:endParaRPr lang="en-US" dirty="0" smtClean="0"/>
          </a:p>
          <a:p>
            <a:pPr lvl="4"/>
            <a:r>
              <a:rPr lang="en-US" dirty="0" smtClean="0"/>
              <a:t>Decreased levels of Progesterone </a:t>
            </a:r>
          </a:p>
          <a:p>
            <a:pPr lvl="5"/>
            <a:r>
              <a:rPr lang="en-US" dirty="0" smtClean="0"/>
              <a:t>Due to </a:t>
            </a:r>
            <a:r>
              <a:rPr lang="en-US" dirty="0" err="1" smtClean="0"/>
              <a:t>hemodilution</a:t>
            </a:r>
            <a:r>
              <a:rPr lang="en-US" dirty="0" smtClean="0"/>
              <a:t> of CPB</a:t>
            </a:r>
          </a:p>
          <a:p>
            <a:pPr lvl="3"/>
            <a:r>
              <a:rPr lang="en-US" u="sng" dirty="0" smtClean="0"/>
              <a:t>Signs- </a:t>
            </a:r>
            <a:endParaRPr lang="en-US" dirty="0" smtClean="0"/>
          </a:p>
          <a:p>
            <a:pPr lvl="4"/>
            <a:r>
              <a:rPr lang="en-US" dirty="0" smtClean="0"/>
              <a:t>Contraction spikes on the </a:t>
            </a:r>
            <a:r>
              <a:rPr lang="en-US" dirty="0" err="1" smtClean="0"/>
              <a:t>Tachodynamometer</a:t>
            </a:r>
            <a:endParaRPr lang="en-US" dirty="0" smtClean="0"/>
          </a:p>
          <a:p>
            <a:pPr lvl="4"/>
            <a:r>
              <a:rPr lang="en-US" dirty="0" smtClean="0"/>
              <a:t>FHR slows down with each contraction</a:t>
            </a:r>
          </a:p>
          <a:p>
            <a:pPr lvl="3"/>
            <a:r>
              <a:rPr lang="en-US" u="sng" dirty="0" smtClean="0"/>
              <a:t>Fix- </a:t>
            </a:r>
            <a:endParaRPr lang="en-US" dirty="0" smtClean="0"/>
          </a:p>
          <a:p>
            <a:pPr lvl="4"/>
            <a:r>
              <a:rPr lang="en-US" dirty="0" err="1" smtClean="0"/>
              <a:t>Rewarming</a:t>
            </a:r>
            <a:r>
              <a:rPr lang="en-US" dirty="0" smtClean="0"/>
              <a:t> is initiated ASAP</a:t>
            </a:r>
          </a:p>
          <a:p>
            <a:pPr lvl="4"/>
            <a:r>
              <a:rPr lang="en-US" u="sng" dirty="0" err="1" smtClean="0"/>
              <a:t>Tocolytic</a:t>
            </a:r>
            <a:r>
              <a:rPr lang="en-US" u="sng" dirty="0" smtClean="0"/>
              <a:t> agents used- </a:t>
            </a:r>
            <a:endParaRPr lang="en-US" dirty="0" smtClean="0"/>
          </a:p>
          <a:p>
            <a:pPr lvl="5"/>
            <a:r>
              <a:rPr lang="en-US" dirty="0" smtClean="0"/>
              <a:t>Have cardiovascular side effects</a:t>
            </a:r>
          </a:p>
          <a:p>
            <a:pPr lvl="6"/>
            <a:r>
              <a:rPr lang="en-US" dirty="0" smtClean="0"/>
              <a:t>Beta adrenergic agonists which increase HR</a:t>
            </a:r>
          </a:p>
          <a:p>
            <a:pPr lvl="5"/>
            <a:r>
              <a:rPr lang="en-US" u="sng" dirty="0" smtClean="0"/>
              <a:t>Types-</a:t>
            </a:r>
            <a:endParaRPr lang="en-US" dirty="0" smtClean="0"/>
          </a:p>
          <a:p>
            <a:pPr lvl="6"/>
            <a:r>
              <a:rPr lang="en-US" dirty="0" smtClean="0"/>
              <a:t>Progesterone </a:t>
            </a:r>
          </a:p>
          <a:p>
            <a:pPr lvl="6"/>
            <a:r>
              <a:rPr lang="en-US" dirty="0" smtClean="0"/>
              <a:t>Magnesium sulfate</a:t>
            </a:r>
          </a:p>
          <a:p>
            <a:pPr lvl="7"/>
            <a:r>
              <a:rPr lang="en-US" dirty="0" smtClean="0"/>
              <a:t>Best used in DM and HTN patients</a:t>
            </a:r>
          </a:p>
          <a:p>
            <a:pPr lvl="7"/>
            <a:r>
              <a:rPr lang="en-US" dirty="0" smtClean="0"/>
              <a:t>Limited side effects</a:t>
            </a:r>
          </a:p>
          <a:p>
            <a:pPr lvl="6"/>
            <a:r>
              <a:rPr lang="en-US" dirty="0" err="1" smtClean="0"/>
              <a:t>Turbutaline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 sz="2400" u="sng" dirty="0" smtClean="0"/>
              <a:t>3</a:t>
            </a:r>
            <a:r>
              <a:rPr lang="en-US" sz="2400" u="sng" baseline="30000" dirty="0" smtClean="0"/>
              <a:t>rd</a:t>
            </a:r>
            <a:r>
              <a:rPr lang="en-US" sz="2400" u="sng" dirty="0" smtClean="0"/>
              <a:t> Trimester Patients-</a:t>
            </a:r>
            <a:endParaRPr lang="en-US" sz="2400" dirty="0" smtClean="0"/>
          </a:p>
          <a:p>
            <a:pPr lvl="2"/>
            <a:r>
              <a:rPr lang="en-US" dirty="0" smtClean="0"/>
              <a:t>Must weigh the severity of the maternal cardiac disease versus the maturity of the fetus to select appropriate treatment</a:t>
            </a:r>
          </a:p>
          <a:p>
            <a:pPr lvl="3"/>
            <a:r>
              <a:rPr lang="en-US" dirty="0" smtClean="0"/>
              <a:t>If fetus is mature enough, C-section can be done just prior to maternal cardiac surgery</a:t>
            </a:r>
          </a:p>
          <a:p>
            <a:pPr lvl="3"/>
            <a:r>
              <a:rPr lang="en-US" dirty="0" smtClean="0"/>
              <a:t>If </a:t>
            </a:r>
            <a:r>
              <a:rPr lang="en-US" dirty="0" err="1" smtClean="0"/>
              <a:t>uteroplacental</a:t>
            </a:r>
            <a:r>
              <a:rPr lang="en-US" dirty="0" smtClean="0"/>
              <a:t> insufficiency is present (seen as fetal </a:t>
            </a:r>
            <a:r>
              <a:rPr lang="en-US" dirty="0" err="1" smtClean="0"/>
              <a:t>bradycardia</a:t>
            </a:r>
            <a:r>
              <a:rPr lang="en-US" dirty="0" smtClean="0"/>
              <a:t>), C-section should be considered prior to CPB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lvl="1">
              <a:lnSpc>
                <a:spcPct val="120000"/>
              </a:lnSpc>
            </a:pPr>
            <a:r>
              <a:rPr lang="en-US" sz="2900" u="sng" dirty="0" smtClean="0">
                <a:solidFill>
                  <a:schemeClr val="tx1"/>
                </a:solidFill>
              </a:rPr>
              <a:t>Perfusion Techniques</a:t>
            </a:r>
            <a:r>
              <a:rPr lang="en-US" sz="2900" dirty="0" smtClean="0">
                <a:solidFill>
                  <a:schemeClr val="tx1"/>
                </a:solidFill>
              </a:rPr>
              <a:t>:</a:t>
            </a:r>
          </a:p>
          <a:p>
            <a:pPr lvl="3">
              <a:lnSpc>
                <a:spcPct val="120000"/>
              </a:lnSpc>
            </a:pPr>
            <a:r>
              <a:rPr lang="en-US" sz="2600" u="sng" dirty="0" smtClean="0">
                <a:solidFill>
                  <a:schemeClr val="tx1"/>
                </a:solidFill>
              </a:rPr>
              <a:t>Decreased Priming Volume</a:t>
            </a:r>
            <a:endParaRPr lang="en-US" sz="2600" dirty="0" smtClean="0">
              <a:solidFill>
                <a:schemeClr val="tx1"/>
              </a:solidFill>
            </a:endParaRPr>
          </a:p>
          <a:p>
            <a:pPr lvl="4">
              <a:lnSpc>
                <a:spcPct val="120000"/>
              </a:lnSpc>
            </a:pPr>
            <a:r>
              <a:rPr lang="en-US" sz="2300" dirty="0" smtClean="0"/>
              <a:t>Mother’s HBG drops to 10-12g during first 6mos</a:t>
            </a:r>
            <a:r>
              <a:rPr lang="en-US" sz="2300" dirty="0" smtClean="0"/>
              <a:t>.</a:t>
            </a:r>
            <a:endParaRPr lang="en-US" sz="4000" dirty="0" smtClean="0"/>
          </a:p>
          <a:p>
            <a:pPr lvl="3">
              <a:lnSpc>
                <a:spcPct val="120000"/>
              </a:lnSpc>
            </a:pPr>
            <a:r>
              <a:rPr lang="en-US" sz="2600" u="sng" dirty="0" smtClean="0">
                <a:solidFill>
                  <a:schemeClr val="tx1"/>
                </a:solidFill>
              </a:rPr>
              <a:t>Increasing your Pump Flows</a:t>
            </a:r>
            <a:endParaRPr lang="en-US" sz="2600" dirty="0" smtClean="0">
              <a:solidFill>
                <a:schemeClr val="tx1"/>
              </a:solidFill>
            </a:endParaRPr>
          </a:p>
          <a:p>
            <a:pPr lvl="4">
              <a:lnSpc>
                <a:spcPct val="120000"/>
              </a:lnSpc>
            </a:pPr>
            <a:r>
              <a:rPr lang="en-US" sz="2300" dirty="0" smtClean="0"/>
              <a:t>Keep flows at a Cardiac Index of 2.6-3.0 </a:t>
            </a:r>
            <a:r>
              <a:rPr lang="en-US" sz="2300" dirty="0" err="1" smtClean="0"/>
              <a:t>mL</a:t>
            </a:r>
            <a:r>
              <a:rPr lang="en-US" sz="2300" dirty="0" smtClean="0"/>
              <a:t>/min/M</a:t>
            </a:r>
            <a:r>
              <a:rPr lang="en-US" sz="2300" baseline="30000" dirty="0" smtClean="0"/>
              <a:t>2</a:t>
            </a:r>
            <a:endParaRPr lang="en-US" sz="2300" dirty="0" smtClean="0"/>
          </a:p>
          <a:p>
            <a:pPr lvl="4">
              <a:lnSpc>
                <a:spcPct val="120000"/>
              </a:lnSpc>
            </a:pPr>
            <a:r>
              <a:rPr lang="en-US" sz="2300" dirty="0" smtClean="0"/>
              <a:t>Minimizes problems dealing without </a:t>
            </a:r>
            <a:r>
              <a:rPr lang="en-US" sz="2300" dirty="0" err="1" smtClean="0"/>
              <a:t>pulsatile</a:t>
            </a:r>
            <a:r>
              <a:rPr lang="en-US" sz="2300" dirty="0" smtClean="0"/>
              <a:t> flow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 </a:t>
            </a:r>
            <a:r>
              <a:rPr lang="en-US" u="sng" dirty="0" smtClean="0"/>
              <a:t>Keep </a:t>
            </a:r>
            <a:r>
              <a:rPr lang="en-US" u="sng" dirty="0" smtClean="0"/>
              <a:t>perfusion pressures high</a:t>
            </a:r>
            <a:endParaRPr lang="en-US" dirty="0" smtClean="0"/>
          </a:p>
          <a:p>
            <a:pPr lvl="4">
              <a:lnSpc>
                <a:spcPct val="120000"/>
              </a:lnSpc>
            </a:pPr>
            <a:r>
              <a:rPr lang="en-US" dirty="0" smtClean="0"/>
              <a:t>MAP 60-75 mm Hg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 </a:t>
            </a:r>
            <a:r>
              <a:rPr lang="en-US" dirty="0" smtClean="0"/>
              <a:t>Use </a:t>
            </a:r>
            <a:r>
              <a:rPr lang="en-US" dirty="0" smtClean="0"/>
              <a:t>membrane oxygenator and arterial filter to reduce </a:t>
            </a:r>
            <a:r>
              <a:rPr lang="en-US" dirty="0" err="1" smtClean="0"/>
              <a:t>microemboli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sz="2800" dirty="0" smtClean="0"/>
              <a:t> </a:t>
            </a:r>
            <a:r>
              <a:rPr lang="en-US" dirty="0" err="1" smtClean="0"/>
              <a:t>Normothermia</a:t>
            </a:r>
            <a:r>
              <a:rPr lang="en-US" dirty="0" smtClean="0"/>
              <a:t> </a:t>
            </a:r>
            <a:r>
              <a:rPr lang="en-US" dirty="0" smtClean="0"/>
              <a:t>or mild hypothermia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 </a:t>
            </a:r>
            <a:r>
              <a:rPr lang="en-US" u="sng" dirty="0" smtClean="0"/>
              <a:t>Fetal </a:t>
            </a:r>
            <a:r>
              <a:rPr lang="en-US" u="sng" dirty="0" smtClean="0"/>
              <a:t>heart rate monitoring</a:t>
            </a:r>
            <a:endParaRPr lang="en-US" dirty="0" smtClean="0"/>
          </a:p>
          <a:p>
            <a:pPr lvl="4">
              <a:lnSpc>
                <a:spcPct val="120000"/>
              </a:lnSpc>
            </a:pPr>
            <a:r>
              <a:rPr lang="en-US" dirty="0" smtClean="0"/>
              <a:t>Increase flow if FHR drops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 </a:t>
            </a:r>
            <a:r>
              <a:rPr lang="en-US" u="sng" dirty="0" smtClean="0"/>
              <a:t>Central </a:t>
            </a:r>
            <a:r>
              <a:rPr lang="en-US" u="sng" dirty="0" err="1" smtClean="0"/>
              <a:t>Cannulation</a:t>
            </a:r>
            <a:r>
              <a:rPr lang="en-US" dirty="0" smtClean="0"/>
              <a:t> is preferred due to the compression of the uterus on the femoral artery and vein</a:t>
            </a:r>
          </a:p>
          <a:p>
            <a:pPr lvl="4">
              <a:lnSpc>
                <a:spcPct val="120000"/>
              </a:lnSpc>
            </a:pPr>
            <a:r>
              <a:rPr lang="en-US" dirty="0" smtClean="0"/>
              <a:t>Femoral </a:t>
            </a:r>
            <a:r>
              <a:rPr lang="en-US" dirty="0" err="1" smtClean="0"/>
              <a:t>cannulas</a:t>
            </a:r>
            <a:r>
              <a:rPr lang="en-US" dirty="0" smtClean="0"/>
              <a:t> could become compressed or obstructed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u="sng" dirty="0" smtClean="0">
                <a:solidFill>
                  <a:schemeClr val="tx1"/>
                </a:solidFill>
              </a:rPr>
              <a:t>NO COOLING </a:t>
            </a:r>
            <a:endParaRPr lang="en-US" b="1" dirty="0" smtClean="0">
              <a:solidFill>
                <a:schemeClr val="tx1"/>
              </a:solidFill>
            </a:endParaRPr>
          </a:p>
          <a:p>
            <a:pPr lvl="4"/>
            <a:r>
              <a:rPr lang="en-US" dirty="0" smtClean="0"/>
              <a:t>Don’t want fetal heart to fibrillate</a:t>
            </a:r>
          </a:p>
          <a:p>
            <a:pPr lvl="5"/>
            <a:r>
              <a:rPr lang="en-US" dirty="0" smtClean="0"/>
              <a:t>Can Defibrillate mother but CANNOT defibrillate fetus</a:t>
            </a:r>
          </a:p>
          <a:p>
            <a:pPr lvl="4"/>
            <a:r>
              <a:rPr lang="en-US" dirty="0" smtClean="0"/>
              <a:t>Warming from hypothermic conditions induce contractions</a:t>
            </a:r>
          </a:p>
          <a:p>
            <a:r>
              <a:rPr lang="en-US" sz="2800" dirty="0" smtClean="0"/>
              <a:t> </a:t>
            </a:r>
            <a:r>
              <a:rPr lang="en-US" u="sng" dirty="0" smtClean="0"/>
              <a:t>Valves</a:t>
            </a:r>
            <a:r>
              <a:rPr lang="en-US" dirty="0" smtClean="0"/>
              <a:t>- </a:t>
            </a:r>
            <a:r>
              <a:rPr lang="en-US" dirty="0" smtClean="0"/>
              <a:t>must be tissue valve</a:t>
            </a:r>
          </a:p>
          <a:p>
            <a:pPr lvl="4"/>
            <a:r>
              <a:rPr lang="en-US" dirty="0" smtClean="0"/>
              <a:t>Coumadin/</a:t>
            </a:r>
            <a:r>
              <a:rPr lang="en-US" dirty="0" err="1" smtClean="0"/>
              <a:t>Warfarin</a:t>
            </a:r>
            <a:r>
              <a:rPr lang="en-US" dirty="0" smtClean="0"/>
              <a:t> (small molecule passes through the placental barrier) has </a:t>
            </a:r>
            <a:r>
              <a:rPr lang="en-US" dirty="0" err="1" smtClean="0"/>
              <a:t>teratogenic</a:t>
            </a:r>
            <a:r>
              <a:rPr lang="en-US" dirty="0" smtClean="0"/>
              <a:t> effects on baby</a:t>
            </a:r>
          </a:p>
          <a:p>
            <a:pPr lvl="5"/>
            <a:r>
              <a:rPr lang="en-US" dirty="0" smtClean="0"/>
              <a:t>Fetal </a:t>
            </a:r>
            <a:r>
              <a:rPr lang="en-US" dirty="0" err="1" smtClean="0"/>
              <a:t>morbitiy</a:t>
            </a:r>
            <a:r>
              <a:rPr lang="en-US" dirty="0" smtClean="0"/>
              <a:t> and mortality is 40% when on </a:t>
            </a:r>
            <a:r>
              <a:rPr lang="en-US" dirty="0" err="1" smtClean="0"/>
              <a:t>warfarin</a:t>
            </a:r>
            <a:endParaRPr lang="en-US" dirty="0" smtClean="0"/>
          </a:p>
          <a:p>
            <a:pPr lvl="4"/>
            <a:r>
              <a:rPr lang="en-US" dirty="0" smtClean="0"/>
              <a:t>Patient’s on </a:t>
            </a:r>
            <a:r>
              <a:rPr lang="en-US" dirty="0" err="1" smtClean="0"/>
              <a:t>warfarin</a:t>
            </a:r>
            <a:r>
              <a:rPr lang="en-US" dirty="0" smtClean="0"/>
              <a:t> are switched to heparin when pregnancy is confirmed but chance of spontaneous abortion increases with heparin</a:t>
            </a:r>
          </a:p>
          <a:p>
            <a:r>
              <a:rPr lang="en-US" sz="2800" dirty="0" smtClean="0"/>
              <a:t> </a:t>
            </a:r>
            <a:r>
              <a:rPr lang="en-US" u="sng" dirty="0" smtClean="0"/>
              <a:t>Monitor </a:t>
            </a:r>
            <a:r>
              <a:rPr lang="en-US" u="sng" dirty="0" smtClean="0"/>
              <a:t>Heparin closely</a:t>
            </a:r>
            <a:r>
              <a:rPr lang="en-US" dirty="0" smtClean="0"/>
              <a:t>- may need more heparin because of higher blood volume</a:t>
            </a:r>
          </a:p>
          <a:p>
            <a:pPr lvl="4"/>
            <a:r>
              <a:rPr lang="en-US" dirty="0" smtClean="0"/>
              <a:t>Heparin may cause placental hemorrhage</a:t>
            </a:r>
          </a:p>
          <a:p>
            <a:pPr lvl="4"/>
            <a:r>
              <a:rPr lang="en-US" dirty="0" smtClean="0"/>
              <a:t>Be prepared for </a:t>
            </a:r>
            <a:r>
              <a:rPr lang="en-US" dirty="0" err="1" smtClean="0"/>
              <a:t>coagulopathy</a:t>
            </a:r>
            <a:r>
              <a:rPr lang="en-US" dirty="0" smtClean="0"/>
              <a:t> issues like Heparin resistance after a while</a:t>
            </a:r>
          </a:p>
          <a:p>
            <a:r>
              <a:rPr lang="en-US" sz="2800" dirty="0" smtClean="0"/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Pregnant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smtClean="0"/>
              <a:t>Alpha agonists should not be used to treat hypotension</a:t>
            </a:r>
            <a:endParaRPr lang="en-US" dirty="0" smtClean="0"/>
          </a:p>
          <a:p>
            <a:pPr lvl="4"/>
            <a:r>
              <a:rPr lang="en-US" dirty="0" smtClean="0"/>
              <a:t>Uterine vasculature is controlled by alpha receptors</a:t>
            </a:r>
          </a:p>
          <a:p>
            <a:pPr lvl="5"/>
            <a:r>
              <a:rPr lang="en-US" dirty="0" smtClean="0"/>
              <a:t>Constriction reduces </a:t>
            </a:r>
            <a:r>
              <a:rPr lang="en-US" dirty="0" err="1" smtClean="0"/>
              <a:t>uteroplacental</a:t>
            </a:r>
            <a:r>
              <a:rPr lang="en-US" dirty="0" smtClean="0"/>
              <a:t> blood flow</a:t>
            </a:r>
          </a:p>
          <a:p>
            <a:pPr lvl="4"/>
            <a:r>
              <a:rPr lang="en-US" dirty="0" smtClean="0"/>
              <a:t>NO </a:t>
            </a:r>
            <a:r>
              <a:rPr lang="en-US" dirty="0" err="1" smtClean="0"/>
              <a:t>Phenylephrine</a:t>
            </a:r>
            <a:r>
              <a:rPr lang="en-US" dirty="0" smtClean="0"/>
              <a:t> or </a:t>
            </a:r>
            <a:r>
              <a:rPr lang="en-US" dirty="0" err="1" smtClean="0"/>
              <a:t>Norepinephrine</a:t>
            </a:r>
            <a:endParaRPr lang="en-US" dirty="0" smtClean="0"/>
          </a:p>
          <a:p>
            <a:pPr lvl="4"/>
            <a:r>
              <a:rPr lang="en-US" dirty="0" smtClean="0"/>
              <a:t>Use Beta agonists like Epinephrine (low-mod dose) and </a:t>
            </a:r>
            <a:r>
              <a:rPr lang="en-US" u="sng" dirty="0" smtClean="0"/>
              <a:t>Ephedrine</a:t>
            </a:r>
            <a:endParaRPr lang="en-US" dirty="0" smtClean="0"/>
          </a:p>
          <a:p>
            <a:r>
              <a:rPr lang="en-US" sz="2800" dirty="0" smtClean="0"/>
              <a:t> </a:t>
            </a:r>
            <a:r>
              <a:rPr lang="en-US" u="sng" dirty="0" smtClean="0"/>
              <a:t>Use </a:t>
            </a:r>
            <a:r>
              <a:rPr lang="en-US" u="sng" dirty="0" err="1" smtClean="0"/>
              <a:t>Hydralazine</a:t>
            </a:r>
            <a:r>
              <a:rPr lang="en-US" u="sng" dirty="0" smtClean="0"/>
              <a:t> to treat Hypertension</a:t>
            </a:r>
            <a:endParaRPr lang="en-US" dirty="0" smtClean="0"/>
          </a:p>
          <a:p>
            <a:pPr lvl="4"/>
            <a:r>
              <a:rPr lang="en-US" dirty="0" smtClean="0"/>
              <a:t>Decrease mother’s BP while increasing renal and uterine blood flow</a:t>
            </a:r>
          </a:p>
          <a:p>
            <a:r>
              <a:rPr lang="en-US" sz="2800" dirty="0" smtClean="0"/>
              <a:t> </a:t>
            </a:r>
            <a:r>
              <a:rPr lang="en-US" u="sng" dirty="0" smtClean="0"/>
              <a:t>DO </a:t>
            </a:r>
            <a:r>
              <a:rPr lang="en-US" u="sng" dirty="0" smtClean="0"/>
              <a:t>NOT use </a:t>
            </a:r>
            <a:r>
              <a:rPr lang="en-US" u="sng" dirty="0" err="1" smtClean="0"/>
              <a:t>Nitroprusside</a:t>
            </a:r>
            <a:r>
              <a:rPr lang="en-US" dirty="0" smtClean="0"/>
              <a:t>- causes cyanide toxicity in mother and fetus</a:t>
            </a:r>
          </a:p>
          <a:p>
            <a:r>
              <a:rPr lang="en-US" sz="2800" dirty="0" smtClean="0"/>
              <a:t> </a:t>
            </a:r>
            <a:r>
              <a:rPr lang="en-US" dirty="0" smtClean="0"/>
              <a:t>Elevate </a:t>
            </a:r>
            <a:r>
              <a:rPr lang="en-US" dirty="0" smtClean="0"/>
              <a:t>the Right flank of the mother to get the fetus off of the IVC and increase venous drainage by 15%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Isolated Limb Perfusion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800" u="sng" dirty="0" smtClean="0"/>
              <a:t>Indications-</a:t>
            </a:r>
            <a:endParaRPr lang="en-US" sz="2800" dirty="0" smtClean="0"/>
          </a:p>
          <a:p>
            <a:pPr lvl="1"/>
            <a:r>
              <a:rPr lang="en-US" sz="2400" dirty="0" smtClean="0"/>
              <a:t>Advanced malignant melanoma of a limb</a:t>
            </a:r>
          </a:p>
          <a:p>
            <a:pPr lvl="2"/>
            <a:r>
              <a:rPr lang="en-US" dirty="0" smtClean="0"/>
              <a:t>Deliver a high dose </a:t>
            </a:r>
            <a:r>
              <a:rPr lang="en-US" dirty="0" err="1" smtClean="0"/>
              <a:t>cytotoxic</a:t>
            </a:r>
            <a:r>
              <a:rPr lang="en-US" dirty="0" smtClean="0"/>
              <a:t> drug to the affected limb</a:t>
            </a:r>
          </a:p>
          <a:p>
            <a:pPr lvl="1"/>
            <a:r>
              <a:rPr lang="en-US" sz="2400" dirty="0" smtClean="0"/>
              <a:t>Extensive Arterial or Venous thrombosis of a limb</a:t>
            </a:r>
          </a:p>
          <a:p>
            <a:pPr lvl="2"/>
            <a:r>
              <a:rPr lang="en-US" dirty="0" smtClean="0"/>
              <a:t>Delivers a thrombolytic drug to specific area of thrombosis</a:t>
            </a:r>
          </a:p>
          <a:p>
            <a:pPr lvl="0"/>
            <a:r>
              <a:rPr lang="en-US" sz="2800" u="sng" dirty="0" smtClean="0"/>
              <a:t>Methods-</a:t>
            </a:r>
            <a:endParaRPr lang="en-US" sz="2800" dirty="0" smtClean="0"/>
          </a:p>
          <a:p>
            <a:pPr lvl="1"/>
            <a:r>
              <a:rPr lang="en-US" sz="2400" dirty="0" err="1" smtClean="0"/>
              <a:t>Cannulas</a:t>
            </a:r>
            <a:r>
              <a:rPr lang="en-US" sz="2400" dirty="0" smtClean="0"/>
              <a:t> are placed in the major artery and vein of the desired perfusion area</a:t>
            </a:r>
          </a:p>
          <a:p>
            <a:pPr lvl="1"/>
            <a:r>
              <a:rPr lang="en-US" sz="2400" dirty="0" smtClean="0"/>
              <a:t>Tourniquets are placed proximally around the bone to prevent delivered drugs from reaching systemic circulation </a:t>
            </a:r>
          </a:p>
          <a:p>
            <a:pPr lvl="2"/>
            <a:r>
              <a:rPr lang="en-US" dirty="0" smtClean="0"/>
              <a:t>Provides complete isolation of the limb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Isolated Limb Perfusion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066800"/>
            <a:ext cx="6477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Isolated Limb Perfusion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AU" sz="2800" u="sng" dirty="0" smtClean="0"/>
              <a:t>Circuit-</a:t>
            </a:r>
            <a:endParaRPr lang="en-US" sz="2800" dirty="0" smtClean="0"/>
          </a:p>
          <a:p>
            <a:pPr lvl="1"/>
            <a:r>
              <a:rPr lang="en-AU" sz="2400" dirty="0" smtClean="0"/>
              <a:t>¼ “ Arterial Line </a:t>
            </a:r>
            <a:endParaRPr lang="en-US" sz="2400" dirty="0" smtClean="0"/>
          </a:p>
          <a:p>
            <a:pPr lvl="2"/>
            <a:r>
              <a:rPr lang="en-AU" dirty="0" smtClean="0"/>
              <a:t>With or without an arterial filter</a:t>
            </a:r>
            <a:endParaRPr lang="en-US" dirty="0" smtClean="0"/>
          </a:p>
          <a:p>
            <a:pPr lvl="1"/>
            <a:r>
              <a:rPr lang="en-AU" sz="2400" dirty="0" smtClean="0"/>
              <a:t>¼ “ Venous Line</a:t>
            </a:r>
            <a:endParaRPr lang="en-US" sz="2400" dirty="0" smtClean="0"/>
          </a:p>
          <a:p>
            <a:pPr lvl="2"/>
            <a:r>
              <a:rPr lang="en-AU" baseline="-25000" dirty="0" smtClean="0"/>
              <a:t>3/8</a:t>
            </a:r>
            <a:r>
              <a:rPr lang="en-AU" dirty="0" smtClean="0"/>
              <a:t> “ for Leg</a:t>
            </a:r>
            <a:endParaRPr lang="en-US" dirty="0" smtClean="0"/>
          </a:p>
          <a:p>
            <a:pPr lvl="1"/>
            <a:r>
              <a:rPr lang="en-AU" sz="2400" dirty="0" smtClean="0"/>
              <a:t>Limb Washout Line</a:t>
            </a:r>
            <a:endParaRPr lang="en-US" sz="2400" dirty="0" smtClean="0"/>
          </a:p>
          <a:p>
            <a:pPr lvl="1"/>
            <a:r>
              <a:rPr lang="en-AU" sz="2400" dirty="0" smtClean="0"/>
              <a:t>Small </a:t>
            </a:r>
            <a:r>
              <a:rPr lang="en-AU" sz="2400" dirty="0" err="1" smtClean="0"/>
              <a:t>pediatric</a:t>
            </a:r>
            <a:r>
              <a:rPr lang="en-AU" sz="2400" dirty="0" smtClean="0"/>
              <a:t> oxygenator and heat exchanger</a:t>
            </a:r>
            <a:endParaRPr lang="en-US" sz="2400" dirty="0" smtClean="0"/>
          </a:p>
          <a:p>
            <a:pPr lvl="1"/>
            <a:r>
              <a:rPr lang="en-AU" sz="2400" dirty="0" err="1" smtClean="0"/>
              <a:t>Cardiotomy</a:t>
            </a:r>
            <a:r>
              <a:rPr lang="en-AU" sz="2400" dirty="0" smtClean="0"/>
              <a:t> reservoir</a:t>
            </a:r>
            <a:endParaRPr lang="en-US" sz="2400" dirty="0" smtClean="0"/>
          </a:p>
          <a:p>
            <a:pPr lvl="0"/>
            <a:r>
              <a:rPr lang="en-AU" sz="2800" dirty="0" err="1" smtClean="0"/>
              <a:t>Cannulation</a:t>
            </a:r>
            <a:r>
              <a:rPr lang="en-AU" sz="2800" dirty="0" smtClean="0"/>
              <a:t>-</a:t>
            </a:r>
            <a:endParaRPr lang="en-US" sz="2800" dirty="0" smtClean="0"/>
          </a:p>
          <a:p>
            <a:pPr lvl="1"/>
            <a:r>
              <a:rPr lang="en-AU" sz="2400" u="sng" dirty="0" smtClean="0"/>
              <a:t>Arms- </a:t>
            </a:r>
            <a:endParaRPr lang="en-US" sz="2400" dirty="0" smtClean="0"/>
          </a:p>
          <a:p>
            <a:pPr lvl="2"/>
            <a:r>
              <a:rPr lang="en-AU" dirty="0" err="1" smtClean="0"/>
              <a:t>Axillary</a:t>
            </a:r>
            <a:r>
              <a:rPr lang="en-AU" dirty="0" smtClean="0"/>
              <a:t> Artery and </a:t>
            </a:r>
            <a:r>
              <a:rPr lang="en-AU" dirty="0" err="1" smtClean="0"/>
              <a:t>Axillary</a:t>
            </a:r>
            <a:r>
              <a:rPr lang="en-AU" dirty="0" smtClean="0"/>
              <a:t> Vein</a:t>
            </a:r>
            <a:endParaRPr lang="en-US" dirty="0" smtClean="0"/>
          </a:p>
          <a:p>
            <a:pPr lvl="1"/>
            <a:r>
              <a:rPr lang="en-AU" sz="2400" u="sng" dirty="0" smtClean="0"/>
              <a:t>Legs-</a:t>
            </a:r>
            <a:endParaRPr lang="en-US" sz="2400" dirty="0" smtClean="0"/>
          </a:p>
          <a:p>
            <a:pPr lvl="2"/>
            <a:r>
              <a:rPr lang="en-AU" dirty="0" err="1" smtClean="0"/>
              <a:t>Popliteal</a:t>
            </a:r>
            <a:r>
              <a:rPr lang="en-AU" dirty="0" smtClean="0"/>
              <a:t> vessels</a:t>
            </a:r>
            <a:endParaRPr lang="en-US" dirty="0" smtClean="0"/>
          </a:p>
          <a:p>
            <a:pPr lvl="2"/>
            <a:r>
              <a:rPr lang="en-AU" dirty="0" smtClean="0"/>
              <a:t>Femoral vessels</a:t>
            </a:r>
            <a:endParaRPr lang="en-US" dirty="0" smtClean="0"/>
          </a:p>
          <a:p>
            <a:pPr lvl="2"/>
            <a:r>
              <a:rPr lang="en-AU" dirty="0" smtClean="0"/>
              <a:t>Iliac vessels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Isolated Limb Perfusion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AU" sz="2800" u="sng" dirty="0" smtClean="0"/>
              <a:t>Perfusion-</a:t>
            </a:r>
            <a:endParaRPr lang="en-US" sz="2800" dirty="0" smtClean="0"/>
          </a:p>
          <a:p>
            <a:pPr lvl="1"/>
            <a:r>
              <a:rPr lang="en-AU" sz="2400" dirty="0" smtClean="0"/>
              <a:t>Calculate flow based on which limb you are </a:t>
            </a:r>
            <a:r>
              <a:rPr lang="en-AU" sz="2400" dirty="0" err="1" smtClean="0"/>
              <a:t>perfusing</a:t>
            </a:r>
            <a:endParaRPr lang="en-US" sz="2400" dirty="0" smtClean="0"/>
          </a:p>
          <a:p>
            <a:pPr lvl="2"/>
            <a:r>
              <a:rPr lang="en-AU" dirty="0" smtClean="0"/>
              <a:t>Arms- 9% of Cardiac Output</a:t>
            </a:r>
            <a:endParaRPr lang="en-US" dirty="0" smtClean="0"/>
          </a:p>
          <a:p>
            <a:pPr lvl="2"/>
            <a:r>
              <a:rPr lang="en-AU" dirty="0" smtClean="0"/>
              <a:t>Legs- 18% of Cardiac Output</a:t>
            </a:r>
            <a:endParaRPr lang="en-US" dirty="0" smtClean="0"/>
          </a:p>
          <a:p>
            <a:pPr lvl="2"/>
            <a:r>
              <a:rPr lang="en-AU" dirty="0" smtClean="0"/>
              <a:t>50-900 cc/min is desired flow range</a:t>
            </a:r>
            <a:endParaRPr lang="en-US" dirty="0" smtClean="0"/>
          </a:p>
          <a:p>
            <a:pPr lvl="1"/>
            <a:r>
              <a:rPr lang="en-AU" sz="2400" dirty="0" smtClean="0"/>
              <a:t>Keep perfusion pressure below patient’s Diastolic Blood Pressure</a:t>
            </a:r>
            <a:endParaRPr lang="en-US" sz="2400" dirty="0" smtClean="0"/>
          </a:p>
          <a:p>
            <a:pPr lvl="2"/>
            <a:r>
              <a:rPr lang="en-AU" dirty="0" err="1" smtClean="0"/>
              <a:t>Cytotoxic</a:t>
            </a:r>
            <a:r>
              <a:rPr lang="en-AU" dirty="0" smtClean="0"/>
              <a:t> drugs can leak into systemic circulation</a:t>
            </a:r>
            <a:endParaRPr lang="en-US" dirty="0" smtClean="0"/>
          </a:p>
          <a:p>
            <a:pPr lvl="2"/>
            <a:r>
              <a:rPr lang="en-AU" dirty="0" smtClean="0"/>
              <a:t>Keep patient’s SVR high with </a:t>
            </a:r>
            <a:r>
              <a:rPr lang="en-AU" dirty="0" err="1" smtClean="0"/>
              <a:t>pressors</a:t>
            </a:r>
            <a:endParaRPr lang="en-US" dirty="0" smtClean="0"/>
          </a:p>
          <a:p>
            <a:pPr lvl="2"/>
            <a:r>
              <a:rPr lang="en-AU" dirty="0" smtClean="0"/>
              <a:t>Use </a:t>
            </a:r>
            <a:r>
              <a:rPr lang="en-AU" dirty="0" err="1" smtClean="0"/>
              <a:t>phentolamine</a:t>
            </a:r>
            <a:r>
              <a:rPr lang="en-AU" dirty="0" smtClean="0"/>
              <a:t> in pump to lower pump resistance</a:t>
            </a:r>
            <a:endParaRPr lang="en-US" dirty="0" smtClean="0"/>
          </a:p>
          <a:p>
            <a:pPr lvl="1"/>
            <a:r>
              <a:rPr lang="en-AU" sz="2400" dirty="0" smtClean="0"/>
              <a:t>Once flows are attained and adequate, the volume status should not change</a:t>
            </a:r>
            <a:endParaRPr lang="en-US" sz="2400" dirty="0" smtClean="0"/>
          </a:p>
          <a:p>
            <a:pPr lvl="2"/>
            <a:r>
              <a:rPr lang="en-AU" dirty="0" smtClean="0"/>
              <a:t>Change in volume status indicates leak in the circuit</a:t>
            </a:r>
            <a:endParaRPr lang="en-US" dirty="0" smtClean="0"/>
          </a:p>
          <a:p>
            <a:pPr lvl="3"/>
            <a:r>
              <a:rPr lang="en-AU" dirty="0" smtClean="0"/>
              <a:t>Volume increasing = systemic leak into circuit</a:t>
            </a:r>
            <a:endParaRPr lang="en-US" dirty="0" smtClean="0"/>
          </a:p>
          <a:p>
            <a:pPr lvl="3"/>
            <a:r>
              <a:rPr lang="en-AU" dirty="0" smtClean="0"/>
              <a:t>Volume decreasing = circuit leak into the systemic circulation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Isolated Limb Perfusion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AU" sz="2400" dirty="0" smtClean="0"/>
              <a:t>Radioactive </a:t>
            </a:r>
            <a:r>
              <a:rPr lang="en-AU" sz="2400" dirty="0" smtClean="0"/>
              <a:t>tracers such as </a:t>
            </a:r>
            <a:r>
              <a:rPr lang="en-AU" sz="2400" dirty="0" err="1" smtClean="0"/>
              <a:t>Fluorsin</a:t>
            </a:r>
            <a:r>
              <a:rPr lang="en-AU" sz="2400" dirty="0" smtClean="0"/>
              <a:t> are placed into circuit fluid to detect leakage into systemic circulation</a:t>
            </a:r>
            <a:endParaRPr lang="en-US" sz="2400" dirty="0" smtClean="0"/>
          </a:p>
          <a:p>
            <a:pPr lvl="1"/>
            <a:r>
              <a:rPr lang="en-US" sz="2400" dirty="0" smtClean="0"/>
              <a:t>The </a:t>
            </a:r>
            <a:r>
              <a:rPr lang="en-US" sz="2400" dirty="0" err="1" smtClean="0"/>
              <a:t>perfused</a:t>
            </a:r>
            <a:r>
              <a:rPr lang="en-US" sz="2400" dirty="0" smtClean="0"/>
              <a:t> organ or extremity is washed out with isotonic solutions at the end of the procedure to avoid any systemic toxicity of the agent </a:t>
            </a:r>
          </a:p>
          <a:p>
            <a:pPr lvl="2"/>
            <a:r>
              <a:rPr lang="en-US" dirty="0" smtClean="0"/>
              <a:t>A line </a:t>
            </a:r>
            <a:r>
              <a:rPr lang="en-US" dirty="0" err="1" smtClean="0"/>
              <a:t>Y’d</a:t>
            </a:r>
            <a:r>
              <a:rPr lang="en-US" dirty="0" smtClean="0"/>
              <a:t> into the venous return line is allowed to drain into a waste bucket to drain all of the drugs (which are colored with the tracing chemicals)</a:t>
            </a:r>
          </a:p>
          <a:p>
            <a:pPr lvl="2"/>
            <a:r>
              <a:rPr lang="en-US" dirty="0" smtClean="0"/>
              <a:t>1500-3000 cc of crystalloid fluid is added to the pump circuit to wash out the drugs</a:t>
            </a:r>
          </a:p>
          <a:p>
            <a:pPr lvl="2"/>
            <a:r>
              <a:rPr lang="en-US" dirty="0" smtClean="0"/>
              <a:t>When venous return line is clear, perfusion is stopped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Isolated Limb Perfusion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AU" sz="2400" u="sng" dirty="0" err="1" smtClean="0"/>
              <a:t>Heparinization</a:t>
            </a:r>
            <a:r>
              <a:rPr lang="en-AU" sz="2400" u="sng" dirty="0" smtClean="0"/>
              <a:t>-</a:t>
            </a:r>
            <a:endParaRPr lang="en-US" sz="2400" dirty="0" smtClean="0"/>
          </a:p>
          <a:p>
            <a:pPr lvl="2"/>
            <a:r>
              <a:rPr lang="en-AU" dirty="0" smtClean="0"/>
              <a:t>5,000 units put in prime</a:t>
            </a:r>
            <a:endParaRPr lang="en-US" dirty="0" smtClean="0"/>
          </a:p>
          <a:p>
            <a:pPr lvl="2"/>
            <a:r>
              <a:rPr lang="en-AU" dirty="0" smtClean="0"/>
              <a:t>ACTs of 200-250s desired</a:t>
            </a:r>
            <a:endParaRPr lang="en-US" dirty="0" smtClean="0"/>
          </a:p>
          <a:p>
            <a:pPr lvl="1"/>
            <a:r>
              <a:rPr lang="en-AU" sz="2400" dirty="0" err="1" smtClean="0"/>
              <a:t>Protamine</a:t>
            </a:r>
            <a:r>
              <a:rPr lang="en-AU" sz="2400" dirty="0" smtClean="0"/>
              <a:t> administered when </a:t>
            </a:r>
            <a:r>
              <a:rPr lang="en-AU" sz="2400" dirty="0" err="1" smtClean="0"/>
              <a:t>cytotoxic</a:t>
            </a:r>
            <a:r>
              <a:rPr lang="en-AU" sz="2400" dirty="0" smtClean="0"/>
              <a:t> fluid is pushed out</a:t>
            </a:r>
            <a:endParaRPr lang="en-US" sz="2400" dirty="0" smtClean="0"/>
          </a:p>
          <a:p>
            <a:pPr lvl="1"/>
            <a:r>
              <a:rPr lang="en-AU" sz="2400" dirty="0" err="1" smtClean="0"/>
              <a:t>Hbg</a:t>
            </a:r>
            <a:r>
              <a:rPr lang="en-AU" sz="2400" dirty="0" smtClean="0"/>
              <a:t> kept &gt;15%</a:t>
            </a:r>
            <a:endParaRPr lang="en-US" sz="2400" dirty="0" smtClean="0"/>
          </a:p>
          <a:p>
            <a:pPr lvl="1"/>
            <a:r>
              <a:rPr lang="en-AU" sz="2400" dirty="0" smtClean="0"/>
              <a:t>Run pO2 high (&gt;400 mm Hg)</a:t>
            </a:r>
            <a:endParaRPr lang="en-US" sz="2400" dirty="0" smtClean="0"/>
          </a:p>
          <a:p>
            <a:pPr lvl="2"/>
            <a:r>
              <a:rPr lang="en-AU" dirty="0" smtClean="0"/>
              <a:t>Has </a:t>
            </a:r>
            <a:r>
              <a:rPr lang="en-AU" dirty="0" err="1" smtClean="0"/>
              <a:t>cytotoxic</a:t>
            </a:r>
            <a:r>
              <a:rPr lang="en-AU" dirty="0" smtClean="0"/>
              <a:t> effect on </a:t>
            </a:r>
            <a:r>
              <a:rPr lang="en-AU" dirty="0" err="1" smtClean="0"/>
              <a:t>tumor</a:t>
            </a:r>
            <a:r>
              <a:rPr lang="en-AU" dirty="0" smtClean="0"/>
              <a:t> cells</a:t>
            </a:r>
            <a:endParaRPr lang="en-US" dirty="0" smtClean="0"/>
          </a:p>
          <a:p>
            <a:r>
              <a:rPr lang="en-AU" sz="2800" dirty="0" smtClean="0"/>
              <a:t> </a:t>
            </a:r>
            <a:endParaRPr lang="en-US" sz="2800" dirty="0" smtClean="0"/>
          </a:p>
          <a:p>
            <a:pPr lvl="1"/>
            <a:r>
              <a:rPr lang="en-US" sz="2400" u="sng" dirty="0" smtClean="0"/>
              <a:t>Adjunctive Hyperthermia</a:t>
            </a:r>
            <a:r>
              <a:rPr lang="en-US" sz="2400" dirty="0" smtClean="0"/>
              <a:t>- </a:t>
            </a:r>
          </a:p>
          <a:p>
            <a:pPr lvl="2"/>
            <a:r>
              <a:rPr lang="en-US" dirty="0" smtClean="0"/>
              <a:t>38-40° C</a:t>
            </a:r>
          </a:p>
          <a:p>
            <a:pPr lvl="2"/>
            <a:r>
              <a:rPr lang="en-US" dirty="0" smtClean="0"/>
              <a:t>Increases the binding rates of the long-acting chemotherapeutic agents</a:t>
            </a:r>
          </a:p>
          <a:p>
            <a:pPr lvl="2"/>
            <a:r>
              <a:rPr lang="en-US" dirty="0" smtClean="0"/>
              <a:t>Increases the degree of </a:t>
            </a:r>
            <a:r>
              <a:rPr lang="en-US" dirty="0" err="1" smtClean="0"/>
              <a:t>vasodilation</a:t>
            </a:r>
            <a:r>
              <a:rPr lang="en-US" dirty="0" smtClean="0"/>
              <a:t> allowing for a greater exposure of the tumor’s vasculature to the circulating drug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Isolated Limb Perfusion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AU" sz="2800" u="sng" dirty="0" smtClean="0"/>
              <a:t>Chemotherapeutic Drugs</a:t>
            </a:r>
            <a:r>
              <a:rPr lang="en-AU" sz="2800" dirty="0" smtClean="0"/>
              <a:t>-</a:t>
            </a:r>
            <a:endParaRPr lang="en-US" sz="2800" dirty="0" smtClean="0"/>
          </a:p>
          <a:p>
            <a:pPr lvl="1"/>
            <a:r>
              <a:rPr lang="en-US" sz="2400" dirty="0" smtClean="0"/>
              <a:t>Chemotherapeutic drugs are </a:t>
            </a:r>
            <a:r>
              <a:rPr lang="en-US" sz="2400" dirty="0" err="1" smtClean="0"/>
              <a:t>cytotoxic</a:t>
            </a:r>
            <a:r>
              <a:rPr lang="en-US" sz="2400" dirty="0" smtClean="0"/>
              <a:t> drugs that inhibit DNA synthesis within the cell, they initiate cell death </a:t>
            </a:r>
          </a:p>
          <a:p>
            <a:pPr lvl="2"/>
            <a:r>
              <a:rPr lang="en-US" dirty="0" smtClean="0"/>
              <a:t>L-PAM (</a:t>
            </a:r>
            <a:r>
              <a:rPr lang="en-US" dirty="0" err="1" smtClean="0"/>
              <a:t>Melphalan</a:t>
            </a:r>
            <a:r>
              <a:rPr lang="en-US" dirty="0" smtClean="0"/>
              <a:t>)</a:t>
            </a:r>
          </a:p>
          <a:p>
            <a:pPr lvl="2"/>
            <a:r>
              <a:rPr lang="en-US" dirty="0" err="1" smtClean="0"/>
              <a:t>Imidazole</a:t>
            </a:r>
            <a:r>
              <a:rPr lang="en-US" dirty="0" smtClean="0"/>
              <a:t> </a:t>
            </a:r>
            <a:r>
              <a:rPr lang="en-US" dirty="0" err="1" smtClean="0"/>
              <a:t>Carboxamide</a:t>
            </a:r>
            <a:r>
              <a:rPr lang="en-US" dirty="0" smtClean="0"/>
              <a:t> (DTIC)</a:t>
            </a:r>
          </a:p>
          <a:p>
            <a:pPr lvl="2"/>
            <a:r>
              <a:rPr lang="en-US" dirty="0" err="1" smtClean="0"/>
              <a:t>Actinomycin</a:t>
            </a:r>
            <a:endParaRPr lang="en-US" dirty="0" smtClean="0"/>
          </a:p>
          <a:p>
            <a:pPr lvl="2"/>
            <a:r>
              <a:rPr lang="en-US" dirty="0" smtClean="0"/>
              <a:t>Nitrogen Mustard</a:t>
            </a:r>
          </a:p>
          <a:p>
            <a:pPr lvl="1"/>
            <a:r>
              <a:rPr lang="en-US" sz="2400" dirty="0" smtClean="0"/>
              <a:t>Chemotherapeutic drugs are employed locally at the potency of 8-10x the allowable systemic dose</a:t>
            </a:r>
          </a:p>
          <a:p>
            <a:r>
              <a:rPr lang="en-US" sz="2800" dirty="0" smtClean="0"/>
              <a:t> </a:t>
            </a:r>
          </a:p>
          <a:p>
            <a:pPr lvl="0"/>
            <a:r>
              <a:rPr lang="en-AU" sz="2800" u="sng" dirty="0" smtClean="0"/>
              <a:t>Thrombolytic Perfusion-</a:t>
            </a:r>
            <a:endParaRPr lang="en-US" sz="2800" dirty="0" smtClean="0"/>
          </a:p>
          <a:p>
            <a:pPr lvl="1"/>
            <a:r>
              <a:rPr lang="en-AU" sz="2400" dirty="0" err="1" smtClean="0"/>
              <a:t>Normothermia</a:t>
            </a:r>
            <a:endParaRPr lang="en-US" sz="2400" dirty="0" smtClean="0"/>
          </a:p>
          <a:p>
            <a:pPr lvl="1"/>
            <a:r>
              <a:rPr lang="en-AU" sz="2400" u="sng" dirty="0" smtClean="0"/>
              <a:t>Flow-</a:t>
            </a:r>
            <a:endParaRPr lang="en-US" sz="2400" dirty="0" smtClean="0"/>
          </a:p>
          <a:p>
            <a:pPr lvl="2"/>
            <a:r>
              <a:rPr lang="en-AU" dirty="0" smtClean="0"/>
              <a:t>Flow at a rate so that the line pressure doesn’t exceed 250 mm Hg</a:t>
            </a:r>
            <a:endParaRPr lang="en-US" dirty="0" smtClean="0"/>
          </a:p>
          <a:p>
            <a:pPr lvl="2"/>
            <a:r>
              <a:rPr lang="en-AU" dirty="0" smtClean="0"/>
              <a:t>As the clot </a:t>
            </a:r>
            <a:r>
              <a:rPr lang="en-AU" dirty="0" err="1" smtClean="0"/>
              <a:t>lysis</a:t>
            </a:r>
            <a:r>
              <a:rPr lang="en-AU" dirty="0" smtClean="0"/>
              <a:t>, you can increase your flow rate up to 1200 cc/min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Agglutinins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100" dirty="0" smtClean="0"/>
              <a:t>Serum </a:t>
            </a:r>
            <a:r>
              <a:rPr lang="en-US" sz="3100" dirty="0" smtClean="0"/>
              <a:t>antibodies that become active at decreased blood temperature and cause agglutination or </a:t>
            </a:r>
            <a:r>
              <a:rPr lang="en-US" sz="3100" dirty="0" err="1" smtClean="0"/>
              <a:t>hemolysis</a:t>
            </a:r>
            <a:r>
              <a:rPr lang="en-US" sz="3100" dirty="0" smtClean="0"/>
              <a:t> of RBCs</a:t>
            </a:r>
          </a:p>
          <a:p>
            <a:pPr lvl="2"/>
            <a:r>
              <a:rPr lang="en-US" sz="2300" u="sng" dirty="0" smtClean="0"/>
              <a:t>Types:</a:t>
            </a:r>
            <a:endParaRPr lang="en-US" sz="2300" dirty="0" smtClean="0"/>
          </a:p>
          <a:p>
            <a:pPr lvl="3"/>
            <a:r>
              <a:rPr lang="en-US" sz="2300" u="sng" dirty="0" smtClean="0"/>
              <a:t>Monoclonal Antibodies</a:t>
            </a:r>
            <a:r>
              <a:rPr lang="en-US" sz="2300" dirty="0" smtClean="0"/>
              <a:t>- associated with </a:t>
            </a:r>
            <a:r>
              <a:rPr lang="en-US" sz="2300" dirty="0" err="1" smtClean="0"/>
              <a:t>lymphoreticular</a:t>
            </a:r>
            <a:r>
              <a:rPr lang="en-US" sz="2300" dirty="0" smtClean="0"/>
              <a:t> </a:t>
            </a:r>
            <a:r>
              <a:rPr lang="en-US" sz="2300" dirty="0" err="1" smtClean="0"/>
              <a:t>neoplasms</a:t>
            </a:r>
            <a:r>
              <a:rPr lang="en-US" sz="2300" dirty="0" smtClean="0"/>
              <a:t> and the effects are usually irreversible</a:t>
            </a:r>
          </a:p>
          <a:p>
            <a:pPr lvl="3"/>
            <a:r>
              <a:rPr lang="en-US" sz="2300" u="sng" dirty="0" smtClean="0"/>
              <a:t>Polyclonal Antibodies</a:t>
            </a:r>
            <a:r>
              <a:rPr lang="en-US" sz="2300" dirty="0" smtClean="0"/>
              <a:t>- acute infectious diseases like cytomegalovirus, mononucleosis, </a:t>
            </a:r>
            <a:r>
              <a:rPr lang="en-US" sz="2300" dirty="0" err="1" smtClean="0"/>
              <a:t>mycoplasma</a:t>
            </a:r>
            <a:endParaRPr lang="en-US" sz="2300" dirty="0" smtClean="0"/>
          </a:p>
          <a:p>
            <a:pPr lvl="4"/>
            <a:r>
              <a:rPr lang="en-US" sz="2000" dirty="0" smtClean="0"/>
              <a:t>Transient infections and may go away within a few weeks</a:t>
            </a:r>
          </a:p>
          <a:p>
            <a:pPr lvl="1"/>
            <a:r>
              <a:rPr lang="en-US" sz="2600" dirty="0" smtClean="0"/>
              <a:t>Cold agglutinin antibodies are directed against antigens on the RBC service</a:t>
            </a:r>
          </a:p>
          <a:p>
            <a:pPr lvl="1"/>
            <a:r>
              <a:rPr lang="en-US" sz="2600" dirty="0" smtClean="0"/>
              <a:t>Rarely seen other than Hypothermic CPB due to extremely low temperature activation</a:t>
            </a:r>
          </a:p>
          <a:p>
            <a:r>
              <a:rPr lang="en-US" sz="3400" dirty="0" smtClean="0"/>
              <a:t> </a:t>
            </a:r>
            <a:r>
              <a:rPr lang="en-US" sz="2600" u="sng" dirty="0" smtClean="0"/>
              <a:t>Thermal </a:t>
            </a:r>
            <a:r>
              <a:rPr lang="en-US" sz="2600" u="sng" dirty="0" smtClean="0"/>
              <a:t>Amplitude</a:t>
            </a:r>
            <a:r>
              <a:rPr lang="en-US" sz="2600" dirty="0" smtClean="0"/>
              <a:t>- temperature below which the antibodies become activated</a:t>
            </a:r>
          </a:p>
          <a:p>
            <a:pPr lvl="2"/>
            <a:r>
              <a:rPr lang="en-US" sz="2300" dirty="0" smtClean="0"/>
              <a:t>The most clinically relevant characteristic of cold agglutinins</a:t>
            </a:r>
          </a:p>
          <a:p>
            <a:pPr lvl="2"/>
            <a:r>
              <a:rPr lang="en-US" sz="2300" dirty="0" smtClean="0"/>
              <a:t>As temperature drops below this, the negative effects increase exponentially</a:t>
            </a:r>
          </a:p>
          <a:p>
            <a:pPr lvl="2"/>
            <a:r>
              <a:rPr lang="en-US" sz="2300" dirty="0" smtClean="0"/>
              <a:t>Can be reversed by </a:t>
            </a:r>
            <a:r>
              <a:rPr lang="en-US" sz="2300" dirty="0" err="1" smtClean="0"/>
              <a:t>rewarming</a:t>
            </a:r>
            <a:endParaRPr lang="en-US" sz="23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Agglutinins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2900" u="sng" dirty="0" smtClean="0"/>
              <a:t>Cold Agglutinin Titers</a:t>
            </a:r>
            <a:r>
              <a:rPr lang="en-US" sz="2900" dirty="0" smtClean="0"/>
              <a:t>- higher titers are more clinically significant</a:t>
            </a:r>
          </a:p>
          <a:p>
            <a:pPr lvl="2"/>
            <a:r>
              <a:rPr lang="en-US" dirty="0" smtClean="0"/>
              <a:t>High Titer- 1:128</a:t>
            </a:r>
          </a:p>
          <a:p>
            <a:pPr lvl="2"/>
            <a:r>
              <a:rPr lang="en-US" dirty="0" smtClean="0"/>
              <a:t>Low Titer- 1:32</a:t>
            </a:r>
          </a:p>
          <a:p>
            <a:r>
              <a:rPr lang="en-US" sz="2800" dirty="0" smtClean="0"/>
              <a:t> </a:t>
            </a:r>
            <a:r>
              <a:rPr lang="en-US" sz="2400" u="sng" dirty="0" err="1" smtClean="0"/>
              <a:t>Hemolysis</a:t>
            </a:r>
            <a:r>
              <a:rPr lang="en-US" sz="2400" u="sng" dirty="0" smtClean="0"/>
              <a:t> </a:t>
            </a:r>
            <a:r>
              <a:rPr lang="en-US" sz="2400" u="sng" dirty="0" smtClean="0"/>
              <a:t>of RBCs</a:t>
            </a:r>
            <a:r>
              <a:rPr lang="en-US" sz="2400" dirty="0" smtClean="0"/>
              <a:t>- occurs when cold agglutinin activation and complement activation occurs simultaneously</a:t>
            </a:r>
          </a:p>
          <a:p>
            <a:pPr lvl="2"/>
            <a:r>
              <a:rPr lang="en-US" dirty="0" err="1" smtClean="0"/>
              <a:t>Rewarming</a:t>
            </a:r>
            <a:r>
              <a:rPr lang="en-US" dirty="0" smtClean="0"/>
              <a:t>- initiates complement activation in these patients</a:t>
            </a:r>
          </a:p>
          <a:p>
            <a:pPr lvl="2"/>
            <a:r>
              <a:rPr lang="en-US" dirty="0" smtClean="0"/>
              <a:t>Temp must be cold enough to activate cold agglutinin antibodies but warm enough to activate complement, then </a:t>
            </a:r>
            <a:r>
              <a:rPr lang="en-US" dirty="0" err="1" smtClean="0"/>
              <a:t>hemolysis</a:t>
            </a:r>
            <a:r>
              <a:rPr lang="en-US" dirty="0" smtClean="0"/>
              <a:t> will occur</a:t>
            </a:r>
          </a:p>
          <a:p>
            <a:r>
              <a:rPr lang="en-US" sz="2800" dirty="0" smtClean="0"/>
              <a:t> </a:t>
            </a:r>
            <a:r>
              <a:rPr lang="en-US" sz="2400" u="sng" dirty="0" smtClean="0"/>
              <a:t>Clinical </a:t>
            </a:r>
            <a:r>
              <a:rPr lang="en-US" sz="2400" u="sng" dirty="0" smtClean="0"/>
              <a:t>Signs-</a:t>
            </a:r>
            <a:endParaRPr lang="en-US" sz="2400" dirty="0" smtClean="0"/>
          </a:p>
          <a:p>
            <a:pPr lvl="2"/>
            <a:r>
              <a:rPr lang="en-US" dirty="0" err="1" smtClean="0"/>
              <a:t>Acrocyanosis</a:t>
            </a:r>
            <a:r>
              <a:rPr lang="en-US" dirty="0" smtClean="0"/>
              <a:t> of digits, tip of nose, ears</a:t>
            </a:r>
          </a:p>
          <a:p>
            <a:pPr lvl="3"/>
            <a:r>
              <a:rPr lang="en-US" dirty="0" smtClean="0"/>
              <a:t>Due to agglutination-induced ischemia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Agglutinins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900" u="sng" dirty="0" smtClean="0"/>
              <a:t>Screening- </a:t>
            </a:r>
            <a:endParaRPr lang="en-US" sz="2900" dirty="0" smtClean="0"/>
          </a:p>
          <a:p>
            <a:pPr lvl="2"/>
            <a:r>
              <a:rPr lang="en-US" dirty="0" smtClean="0"/>
              <a:t>Patients are screened for activation at 4°</a:t>
            </a:r>
          </a:p>
          <a:p>
            <a:pPr lvl="3"/>
            <a:r>
              <a:rPr lang="en-US" dirty="0" smtClean="0"/>
              <a:t>If test is positive then tests should be done to determine the Thermal Amplitude for that patient to prepare for the case</a:t>
            </a:r>
          </a:p>
          <a:p>
            <a:r>
              <a:rPr lang="en-US" sz="2900" u="sng" dirty="0" smtClean="0"/>
              <a:t>Clinical Manifestation During Case</a:t>
            </a:r>
            <a:endParaRPr lang="en-US" sz="2900" dirty="0" smtClean="0"/>
          </a:p>
          <a:p>
            <a:pPr lvl="2"/>
            <a:r>
              <a:rPr lang="en-US" dirty="0" smtClean="0"/>
              <a:t>Agglutination seen during </a:t>
            </a:r>
            <a:r>
              <a:rPr lang="en-US" dirty="0" err="1" smtClean="0"/>
              <a:t>cardioplegia</a:t>
            </a:r>
            <a:r>
              <a:rPr lang="en-US" dirty="0" smtClean="0"/>
              <a:t> delivery</a:t>
            </a:r>
          </a:p>
          <a:p>
            <a:pPr lvl="3"/>
            <a:r>
              <a:rPr lang="en-US" dirty="0" smtClean="0"/>
              <a:t>Clumping of cells in </a:t>
            </a:r>
            <a:r>
              <a:rPr lang="en-US" dirty="0" err="1" smtClean="0"/>
              <a:t>cardioplegia</a:t>
            </a:r>
            <a:r>
              <a:rPr lang="en-US" dirty="0" smtClean="0"/>
              <a:t> delivery system</a:t>
            </a:r>
          </a:p>
          <a:p>
            <a:pPr lvl="2"/>
            <a:r>
              <a:rPr lang="en-US" dirty="0" err="1" smtClean="0"/>
              <a:t>Hematuria</a:t>
            </a:r>
            <a:r>
              <a:rPr lang="en-US" dirty="0" smtClean="0"/>
              <a:t>- pink or red-tinged blood indicating </a:t>
            </a:r>
            <a:r>
              <a:rPr lang="en-US" dirty="0" err="1" smtClean="0"/>
              <a:t>hemolysis</a:t>
            </a:r>
            <a:endParaRPr lang="en-US" dirty="0" smtClean="0"/>
          </a:p>
          <a:p>
            <a:pPr lvl="2"/>
            <a:r>
              <a:rPr lang="en-US" dirty="0" err="1" smtClean="0"/>
              <a:t>Cryoagglutination</a:t>
            </a:r>
            <a:r>
              <a:rPr lang="en-US" dirty="0" smtClean="0"/>
              <a:t> observed by surgeon 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Agglutinins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26152"/>
          </a:xfrm>
        </p:spPr>
        <p:txBody>
          <a:bodyPr>
            <a:normAutofit fontScale="55000" lnSpcReduction="20000"/>
          </a:bodyPr>
          <a:lstStyle/>
          <a:p>
            <a:endParaRPr lang="en-US" dirty="0" smtClean="0"/>
          </a:p>
          <a:p>
            <a:r>
              <a:rPr lang="en-US" sz="4400" u="sng" dirty="0" smtClean="0"/>
              <a:t>Cases with Clinically Significant Cold Agglutinins</a:t>
            </a:r>
            <a:endParaRPr lang="en-US" sz="4400" dirty="0" smtClean="0"/>
          </a:p>
          <a:p>
            <a:pPr lvl="2"/>
            <a:r>
              <a:rPr lang="en-US" sz="2900" dirty="0" smtClean="0"/>
              <a:t>Marked by high titers, low thermal amplitude, or symptoms</a:t>
            </a:r>
          </a:p>
          <a:p>
            <a:r>
              <a:rPr lang="en-US" sz="4400" dirty="0" smtClean="0"/>
              <a:t> </a:t>
            </a:r>
            <a:r>
              <a:rPr lang="en-US" sz="3600" u="sng" dirty="0" smtClean="0"/>
              <a:t>Acute </a:t>
            </a:r>
            <a:r>
              <a:rPr lang="en-US" sz="3600" u="sng" dirty="0" smtClean="0"/>
              <a:t>Infections</a:t>
            </a:r>
            <a:r>
              <a:rPr lang="en-US" sz="3600" dirty="0" smtClean="0"/>
              <a:t>- if elective case, should delay surgery for several weeks and repeat test for cold agglutinins</a:t>
            </a:r>
          </a:p>
          <a:p>
            <a:r>
              <a:rPr lang="en-US" sz="4400" dirty="0" smtClean="0"/>
              <a:t> </a:t>
            </a:r>
            <a:r>
              <a:rPr lang="en-US" sz="3600" u="sng" dirty="0" smtClean="0"/>
              <a:t>Urgent </a:t>
            </a:r>
            <a:r>
              <a:rPr lang="en-US" sz="3600" u="sng" dirty="0" smtClean="0"/>
              <a:t>Case-</a:t>
            </a:r>
            <a:endParaRPr lang="en-US" sz="3600" dirty="0" smtClean="0"/>
          </a:p>
          <a:p>
            <a:pPr lvl="3"/>
            <a:r>
              <a:rPr lang="en-US" sz="2900" dirty="0" smtClean="0"/>
              <a:t>Maintain </a:t>
            </a:r>
            <a:r>
              <a:rPr lang="en-US" sz="2900" dirty="0" err="1" smtClean="0"/>
              <a:t>normothermia</a:t>
            </a:r>
            <a:r>
              <a:rPr lang="en-US" sz="2900" dirty="0" smtClean="0"/>
              <a:t> or mild hypothermia above the thermal amplitude temperature</a:t>
            </a:r>
          </a:p>
          <a:p>
            <a:r>
              <a:rPr lang="en-US" sz="4400" dirty="0" smtClean="0"/>
              <a:t> </a:t>
            </a:r>
            <a:r>
              <a:rPr lang="en-US" sz="3600" u="sng" dirty="0" err="1" smtClean="0"/>
              <a:t>Cardioplegia</a:t>
            </a:r>
            <a:endParaRPr lang="en-US" sz="3600" dirty="0" smtClean="0"/>
          </a:p>
          <a:p>
            <a:pPr lvl="4"/>
            <a:r>
              <a:rPr lang="en-US" sz="2500" dirty="0" smtClean="0"/>
              <a:t>Warm </a:t>
            </a:r>
            <a:r>
              <a:rPr lang="en-US" sz="2500" dirty="0" err="1" smtClean="0"/>
              <a:t>cardioplegia</a:t>
            </a:r>
            <a:r>
              <a:rPr lang="en-US" sz="2500" dirty="0" smtClean="0"/>
              <a:t> should be considered first</a:t>
            </a:r>
          </a:p>
          <a:p>
            <a:pPr lvl="5"/>
            <a:r>
              <a:rPr lang="en-US" sz="2500" dirty="0" smtClean="0"/>
              <a:t>Continuous</a:t>
            </a:r>
          </a:p>
          <a:p>
            <a:pPr lvl="4"/>
            <a:r>
              <a:rPr lang="en-US" sz="2500" u="sng" dirty="0" smtClean="0"/>
              <a:t>Cold </a:t>
            </a:r>
            <a:r>
              <a:rPr lang="en-US" sz="2500" u="sng" dirty="0" err="1" smtClean="0"/>
              <a:t>Cardioplegia</a:t>
            </a:r>
            <a:endParaRPr lang="en-US" sz="2500" dirty="0" smtClean="0"/>
          </a:p>
          <a:p>
            <a:pPr lvl="5"/>
            <a:r>
              <a:rPr lang="en-US" sz="2500" dirty="0" smtClean="0"/>
              <a:t>Flush blood out of coronary circulation with warm crystalloid </a:t>
            </a:r>
            <a:r>
              <a:rPr lang="en-US" sz="2500" dirty="0" err="1" smtClean="0"/>
              <a:t>cardioplegic</a:t>
            </a:r>
            <a:r>
              <a:rPr lang="en-US" sz="2500" dirty="0" smtClean="0"/>
              <a:t> solution</a:t>
            </a:r>
          </a:p>
          <a:p>
            <a:pPr lvl="5"/>
            <a:r>
              <a:rPr lang="en-US" sz="2500" dirty="0" smtClean="0"/>
              <a:t>Follow with cold crystalloid </a:t>
            </a:r>
            <a:r>
              <a:rPr lang="en-US" sz="2500" dirty="0" err="1" smtClean="0"/>
              <a:t>cadioplegic</a:t>
            </a:r>
            <a:r>
              <a:rPr lang="en-US" sz="2500" dirty="0" smtClean="0"/>
              <a:t> solution</a:t>
            </a:r>
          </a:p>
          <a:p>
            <a:pPr lvl="5"/>
            <a:r>
              <a:rPr lang="en-US" sz="2500" dirty="0" err="1" smtClean="0"/>
              <a:t>Bicaval</a:t>
            </a:r>
            <a:r>
              <a:rPr lang="en-US" sz="2500" dirty="0" smtClean="0"/>
              <a:t> </a:t>
            </a:r>
            <a:r>
              <a:rPr lang="en-US" sz="2500" dirty="0" err="1" smtClean="0"/>
              <a:t>cannulation</a:t>
            </a:r>
            <a:r>
              <a:rPr lang="en-US" sz="2500" dirty="0" smtClean="0"/>
              <a:t> is recommended for this method to prevent cold crystalloid </a:t>
            </a:r>
            <a:r>
              <a:rPr lang="en-US" sz="2500" dirty="0" err="1" smtClean="0"/>
              <a:t>cardioplegia</a:t>
            </a:r>
            <a:r>
              <a:rPr lang="en-US" sz="2500" dirty="0" smtClean="0"/>
              <a:t> from mixing with warm venous blood in the right atrium</a:t>
            </a:r>
          </a:p>
          <a:p>
            <a:pPr lvl="6"/>
            <a:r>
              <a:rPr lang="en-US" sz="2000" dirty="0" smtClean="0"/>
              <a:t>A sump vent is placed to collect the cold </a:t>
            </a:r>
            <a:r>
              <a:rPr lang="en-US" sz="2000" dirty="0" err="1" smtClean="0"/>
              <a:t>cardioplegia</a:t>
            </a:r>
            <a:endParaRPr lang="en-US" sz="2000" dirty="0" smtClean="0"/>
          </a:p>
          <a:p>
            <a:pPr lvl="5"/>
            <a:r>
              <a:rPr lang="en-US" sz="2500" dirty="0" smtClean="0"/>
              <a:t>Just before removal of cross-clamp, warm crystalloid </a:t>
            </a:r>
            <a:r>
              <a:rPr lang="en-US" sz="2500" dirty="0" err="1" smtClean="0"/>
              <a:t>cardioplegia</a:t>
            </a:r>
            <a:r>
              <a:rPr lang="en-US" sz="2500" dirty="0" smtClean="0"/>
              <a:t> should be used to warm the heart up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Malignant Hyperthermia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900" dirty="0" smtClean="0"/>
              <a:t>Syndrome </a:t>
            </a:r>
            <a:r>
              <a:rPr lang="en-US" sz="2900" dirty="0" smtClean="0"/>
              <a:t>of acute hyperthermia, core temp exceeding 42 ˚ C initiated by a </a:t>
            </a:r>
            <a:r>
              <a:rPr lang="en-US" sz="2900" dirty="0" err="1" smtClean="0"/>
              <a:t>hypermetabolic</a:t>
            </a:r>
            <a:r>
              <a:rPr lang="en-US" sz="2900" dirty="0" smtClean="0"/>
              <a:t> state of skeletal muscle </a:t>
            </a:r>
          </a:p>
          <a:p>
            <a:pPr lvl="2"/>
            <a:r>
              <a:rPr lang="en-US" u="sng" dirty="0" smtClean="0"/>
              <a:t>Mechanism</a:t>
            </a:r>
            <a:r>
              <a:rPr lang="en-US" dirty="0" smtClean="0"/>
              <a:t>- is impaired reuptake of ionized calcium from the </a:t>
            </a:r>
            <a:r>
              <a:rPr lang="en-US" dirty="0" err="1" smtClean="0"/>
              <a:t>cytosol</a:t>
            </a:r>
            <a:r>
              <a:rPr lang="en-US" dirty="0" smtClean="0"/>
              <a:t> into storage sites located in the </a:t>
            </a:r>
            <a:r>
              <a:rPr lang="en-US" dirty="0" err="1" smtClean="0"/>
              <a:t>sarcoplasmic</a:t>
            </a:r>
            <a:r>
              <a:rPr lang="en-US" dirty="0" smtClean="0"/>
              <a:t> reticulum of skeletal </a:t>
            </a:r>
            <a:r>
              <a:rPr lang="en-US" dirty="0" err="1" smtClean="0"/>
              <a:t>myocytes</a:t>
            </a:r>
            <a:endParaRPr lang="en-US" dirty="0" smtClean="0"/>
          </a:p>
          <a:p>
            <a:r>
              <a:rPr lang="en-US" sz="2900" dirty="0" smtClean="0"/>
              <a:t>Incidence is 1in 50,000 adults</a:t>
            </a:r>
          </a:p>
          <a:p>
            <a:r>
              <a:rPr lang="en-US" sz="2800" dirty="0" smtClean="0"/>
              <a:t> </a:t>
            </a:r>
            <a:r>
              <a:rPr lang="en-US" sz="2400" u="sng" dirty="0" err="1" smtClean="0"/>
              <a:t>Sx</a:t>
            </a:r>
            <a:r>
              <a:rPr lang="en-US" sz="2400" u="sng" dirty="0" smtClean="0"/>
              <a:t>:</a:t>
            </a:r>
            <a:r>
              <a:rPr lang="en-US" sz="2400" dirty="0" smtClean="0"/>
              <a:t> (may be delayed or coincide with CPB)</a:t>
            </a:r>
          </a:p>
          <a:p>
            <a:pPr lvl="2"/>
            <a:r>
              <a:rPr lang="en-US" dirty="0" smtClean="0"/>
              <a:t>Temperature increases</a:t>
            </a:r>
          </a:p>
          <a:p>
            <a:pPr lvl="3"/>
            <a:r>
              <a:rPr lang="en-US" dirty="0" smtClean="0"/>
              <a:t>Can be masked by CPB cooling</a:t>
            </a:r>
          </a:p>
          <a:p>
            <a:pPr lvl="2"/>
            <a:r>
              <a:rPr lang="en-US" dirty="0" err="1" smtClean="0"/>
              <a:t>Hypermetabolism</a:t>
            </a:r>
            <a:r>
              <a:rPr lang="en-US" dirty="0" smtClean="0"/>
              <a:t> detected by low venous saturations</a:t>
            </a:r>
          </a:p>
          <a:p>
            <a:pPr lvl="2"/>
            <a:r>
              <a:rPr lang="en-US" dirty="0" smtClean="0"/>
              <a:t>Unexplained metabolic and respiratory acidosis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Malignant Hyperthermia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900" u="sng" dirty="0" smtClean="0"/>
              <a:t>Initiated </a:t>
            </a:r>
            <a:r>
              <a:rPr lang="en-US" sz="2900" u="sng" dirty="0" smtClean="0"/>
              <a:t>By</a:t>
            </a:r>
            <a:r>
              <a:rPr lang="en-US" sz="2900" dirty="0" smtClean="0"/>
              <a:t>:</a:t>
            </a:r>
          </a:p>
          <a:p>
            <a:pPr lvl="2"/>
            <a:r>
              <a:rPr lang="en-US" dirty="0" smtClean="0"/>
              <a:t>Volatile Anesthetics</a:t>
            </a:r>
          </a:p>
          <a:p>
            <a:pPr lvl="3"/>
            <a:r>
              <a:rPr lang="en-US" dirty="0" smtClean="0"/>
              <a:t>Halothane</a:t>
            </a:r>
          </a:p>
          <a:p>
            <a:pPr lvl="3"/>
            <a:r>
              <a:rPr lang="en-US" dirty="0" err="1" smtClean="0"/>
              <a:t>Sevoflurane</a:t>
            </a:r>
            <a:endParaRPr lang="en-US" dirty="0" smtClean="0"/>
          </a:p>
          <a:p>
            <a:pPr lvl="3"/>
            <a:r>
              <a:rPr lang="en-US" dirty="0" err="1" smtClean="0"/>
              <a:t>Isoflurane</a:t>
            </a:r>
            <a:endParaRPr lang="en-US" dirty="0" smtClean="0"/>
          </a:p>
          <a:p>
            <a:pPr lvl="2"/>
            <a:r>
              <a:rPr lang="en-US" dirty="0" err="1" smtClean="0"/>
              <a:t>Succinylcholine</a:t>
            </a:r>
            <a:r>
              <a:rPr lang="en-US" dirty="0" smtClean="0"/>
              <a:t> (depolarizing NMB)</a:t>
            </a:r>
          </a:p>
          <a:p>
            <a:r>
              <a:rPr lang="en-US" sz="2900" u="sng" dirty="0" smtClean="0"/>
              <a:t>Fix</a:t>
            </a:r>
            <a:r>
              <a:rPr lang="en-US" sz="2900" u="sng" dirty="0" smtClean="0"/>
              <a:t>:</a:t>
            </a:r>
            <a:r>
              <a:rPr lang="en-US" sz="2900" dirty="0" smtClean="0"/>
              <a:t> </a:t>
            </a:r>
          </a:p>
          <a:p>
            <a:pPr lvl="2"/>
            <a:r>
              <a:rPr lang="en-US" dirty="0" smtClean="0"/>
              <a:t>Give </a:t>
            </a:r>
            <a:r>
              <a:rPr lang="en-US" dirty="0" err="1" smtClean="0"/>
              <a:t>Dantrolene</a:t>
            </a:r>
            <a:r>
              <a:rPr lang="en-US" dirty="0" smtClean="0"/>
              <a:t> at 1-10 mg/kg until symptoms subside</a:t>
            </a:r>
          </a:p>
          <a:p>
            <a:pPr lvl="3"/>
            <a:r>
              <a:rPr lang="en-US" dirty="0" smtClean="0"/>
              <a:t>Given every 6 hours for 24 hours after surgery</a:t>
            </a:r>
          </a:p>
          <a:p>
            <a:pPr lvl="2"/>
            <a:r>
              <a:rPr lang="en-US" dirty="0" smtClean="0"/>
              <a:t>Avoid </a:t>
            </a:r>
            <a:r>
              <a:rPr lang="en-US" dirty="0" err="1" smtClean="0"/>
              <a:t>inotropic</a:t>
            </a:r>
            <a:r>
              <a:rPr lang="en-US" dirty="0" smtClean="0"/>
              <a:t> agents and calcium administration</a:t>
            </a:r>
          </a:p>
          <a:p>
            <a:pPr lvl="2"/>
            <a:r>
              <a:rPr lang="en-US" dirty="0" smtClean="0"/>
              <a:t>Continue hypothermic CPB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Accidental Hypothermia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sz="2900" dirty="0" smtClean="0"/>
              <a:t>CPB should be considered for any patient presenting with accidental hypothermia (core temp. below 32°) or cardiac arrest patient</a:t>
            </a:r>
          </a:p>
          <a:p>
            <a:pPr lvl="2"/>
            <a:r>
              <a:rPr lang="en-US" dirty="0" smtClean="0"/>
              <a:t>Risk of ventricular fibrillation at hypothermic temperatures is dangerous</a:t>
            </a:r>
          </a:p>
          <a:p>
            <a:r>
              <a:rPr lang="en-US" sz="2900" u="sng" dirty="0" smtClean="0"/>
              <a:t>CPB </a:t>
            </a:r>
            <a:r>
              <a:rPr lang="en-US" sz="2900" u="sng" dirty="0" smtClean="0"/>
              <a:t>is contraindicated:</a:t>
            </a:r>
            <a:endParaRPr lang="en-US" sz="2900" dirty="0" smtClean="0"/>
          </a:p>
          <a:p>
            <a:pPr lvl="2"/>
            <a:r>
              <a:rPr lang="en-US" dirty="0" smtClean="0"/>
              <a:t>Patient’s serum Potassium level is &gt; 10 </a:t>
            </a:r>
            <a:r>
              <a:rPr lang="en-US" dirty="0" err="1" smtClean="0"/>
              <a:t>mEq</a:t>
            </a:r>
            <a:r>
              <a:rPr lang="en-US" dirty="0" smtClean="0"/>
              <a:t>/L </a:t>
            </a:r>
          </a:p>
          <a:p>
            <a:pPr lvl="2"/>
            <a:r>
              <a:rPr lang="en-US" dirty="0" smtClean="0"/>
              <a:t>Core temperature is &gt; 32°</a:t>
            </a:r>
          </a:p>
          <a:p>
            <a:pPr lvl="2"/>
            <a:r>
              <a:rPr lang="en-US" dirty="0" smtClean="0"/>
              <a:t>Age &gt; 65 </a:t>
            </a:r>
          </a:p>
          <a:p>
            <a:r>
              <a:rPr lang="en-US" sz="2900" u="sng" dirty="0" smtClean="0"/>
              <a:t>Procedure</a:t>
            </a:r>
            <a:endParaRPr lang="en-US" sz="2900" dirty="0" smtClean="0"/>
          </a:p>
          <a:p>
            <a:pPr lvl="2"/>
            <a:r>
              <a:rPr lang="en-US" dirty="0" err="1" smtClean="0"/>
              <a:t>Cannulation</a:t>
            </a:r>
            <a:r>
              <a:rPr lang="en-US" dirty="0" smtClean="0"/>
              <a:t> of femoral artery and femoral vein</a:t>
            </a:r>
          </a:p>
          <a:p>
            <a:pPr lvl="2"/>
            <a:r>
              <a:rPr lang="en-US" dirty="0" smtClean="0"/>
              <a:t>Correct severe acidosis</a:t>
            </a:r>
          </a:p>
          <a:p>
            <a:pPr lvl="2"/>
            <a:r>
              <a:rPr lang="en-US" dirty="0" smtClean="0"/>
              <a:t>Patient may have cold-induced </a:t>
            </a:r>
            <a:r>
              <a:rPr lang="en-US" dirty="0" err="1" smtClean="0"/>
              <a:t>diuresis</a:t>
            </a:r>
            <a:r>
              <a:rPr lang="en-US" dirty="0" smtClean="0"/>
              <a:t>, must replenish volume </a:t>
            </a:r>
          </a:p>
          <a:p>
            <a:pPr lvl="2"/>
            <a:r>
              <a:rPr lang="en-US" dirty="0" smtClean="0"/>
              <a:t>Patient will </a:t>
            </a:r>
            <a:r>
              <a:rPr lang="en-US" dirty="0" err="1" smtClean="0"/>
              <a:t>vasodilate</a:t>
            </a:r>
            <a:r>
              <a:rPr lang="en-US" dirty="0" smtClean="0"/>
              <a:t> as </a:t>
            </a:r>
            <a:r>
              <a:rPr lang="en-US" dirty="0" err="1" smtClean="0"/>
              <a:t>rewarming</a:t>
            </a:r>
            <a:r>
              <a:rPr lang="en-US" dirty="0" smtClean="0"/>
              <a:t> continues </a:t>
            </a:r>
          </a:p>
          <a:p>
            <a:pPr lvl="2"/>
            <a:r>
              <a:rPr lang="en-US" dirty="0" err="1" smtClean="0"/>
              <a:t>Rewarm</a:t>
            </a:r>
            <a:r>
              <a:rPr lang="en-US" dirty="0" smtClean="0"/>
              <a:t> at 1° every 15 minutes       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112</TotalTime>
  <Words>1262</Words>
  <Application>Microsoft Office PowerPoint</Application>
  <PresentationFormat>On-screen Show (4:3)</PresentationFormat>
  <Paragraphs>283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Civic</vt:lpstr>
      <vt:lpstr>Special Patients</vt:lpstr>
      <vt:lpstr>Pregnant Patients</vt:lpstr>
      <vt:lpstr>Pregnant Patients</vt:lpstr>
      <vt:lpstr>Pregnant Patients</vt:lpstr>
      <vt:lpstr>Pregnant Patients</vt:lpstr>
      <vt:lpstr>Pregnant Patients</vt:lpstr>
      <vt:lpstr>Pregnant Patients</vt:lpstr>
      <vt:lpstr>Pregnant Patients</vt:lpstr>
      <vt:lpstr>Pregnant Patients</vt:lpstr>
      <vt:lpstr>Pregnant Patients</vt:lpstr>
      <vt:lpstr>Pregnant Patients</vt:lpstr>
      <vt:lpstr>Isolated Limb Perfusion</vt:lpstr>
      <vt:lpstr>Isolated Limb Perfusion</vt:lpstr>
      <vt:lpstr>Isolated Limb Perfusion</vt:lpstr>
      <vt:lpstr>Isolated Limb Perfusion</vt:lpstr>
      <vt:lpstr>Isolated Limb Perfusion</vt:lpstr>
      <vt:lpstr>Isolated Limb Perfusion</vt:lpstr>
      <vt:lpstr>Isolated Limb Perfusion</vt:lpstr>
      <vt:lpstr>Cold Agglutinins</vt:lpstr>
      <vt:lpstr>Cold Agglutinins</vt:lpstr>
      <vt:lpstr>Cold Agglutinins</vt:lpstr>
      <vt:lpstr>Cold Agglutinins</vt:lpstr>
      <vt:lpstr>Malignant Hyperthermia</vt:lpstr>
      <vt:lpstr>Malignant Hyperthermia</vt:lpstr>
      <vt:lpstr>Accidental Hypothermia</vt:lpstr>
    </vt:vector>
  </TitlesOfParts>
  <Company>Cooper University Hospital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Patients</dc:title>
  <dc:creator>hancock-michael</dc:creator>
  <cp:lastModifiedBy>hancock-michael</cp:lastModifiedBy>
  <cp:revision>16</cp:revision>
  <dcterms:created xsi:type="dcterms:W3CDTF">2014-02-24T17:57:11Z</dcterms:created>
  <dcterms:modified xsi:type="dcterms:W3CDTF">2014-02-24T19:50:05Z</dcterms:modified>
</cp:coreProperties>
</file>