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7" r:id="rId3"/>
    <p:sldId id="295" r:id="rId4"/>
    <p:sldId id="296" r:id="rId5"/>
    <p:sldId id="259" r:id="rId6"/>
    <p:sldId id="260" r:id="rId7"/>
    <p:sldId id="290" r:id="rId8"/>
    <p:sldId id="297" r:id="rId9"/>
    <p:sldId id="298" r:id="rId10"/>
    <p:sldId id="292" r:id="rId11"/>
    <p:sldId id="293" r:id="rId12"/>
    <p:sldId id="300" r:id="rId13"/>
    <p:sldId id="299" r:id="rId14"/>
    <p:sldId id="261" r:id="rId15"/>
    <p:sldId id="262" r:id="rId16"/>
    <p:sldId id="263" r:id="rId17"/>
    <p:sldId id="264" r:id="rId18"/>
    <p:sldId id="270" r:id="rId19"/>
    <p:sldId id="267" r:id="rId20"/>
    <p:sldId id="268" r:id="rId21"/>
    <p:sldId id="269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9144000" cy="6858000" type="screen4x3"/>
  <p:notesSz cx="6858000" cy="91995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978"/>
          </a:xfrm>
          <a:prstGeom prst="rect">
            <a:avLst/>
          </a:prstGeom>
        </p:spPr>
        <p:txBody>
          <a:bodyPr vert="horz" lIns="91751" tIns="45876" rIns="91751" bIns="458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9978"/>
          </a:xfrm>
          <a:prstGeom prst="rect">
            <a:avLst/>
          </a:prstGeom>
        </p:spPr>
        <p:txBody>
          <a:bodyPr vert="horz" lIns="91751" tIns="45876" rIns="91751" bIns="45876" rtlCol="0"/>
          <a:lstStyle>
            <a:lvl1pPr algn="r">
              <a:defRPr sz="1200"/>
            </a:lvl1pPr>
          </a:lstStyle>
          <a:p>
            <a:fld id="{3A553FFF-3D3D-4797-B946-E95FE3627283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37989"/>
            <a:ext cx="2971800" cy="459978"/>
          </a:xfrm>
          <a:prstGeom prst="rect">
            <a:avLst/>
          </a:prstGeom>
        </p:spPr>
        <p:txBody>
          <a:bodyPr vert="horz" lIns="91751" tIns="45876" rIns="91751" bIns="458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37989"/>
            <a:ext cx="2971800" cy="459978"/>
          </a:xfrm>
          <a:prstGeom prst="rect">
            <a:avLst/>
          </a:prstGeom>
        </p:spPr>
        <p:txBody>
          <a:bodyPr vert="horz" lIns="91751" tIns="45876" rIns="91751" bIns="45876" rtlCol="0" anchor="b"/>
          <a:lstStyle>
            <a:lvl1pPr algn="r">
              <a:defRPr sz="1200"/>
            </a:lvl1pPr>
          </a:lstStyle>
          <a:p>
            <a:fld id="{3D591FA2-23AC-4F4D-AE60-45B989311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2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00AC-E9FA-460F-8895-EF58F03D79E4}" type="datetimeFigureOut">
              <a:rPr lang="en-US" smtClean="0"/>
              <a:pPr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E3772-13B0-4E74-9A3A-2F0F174546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edwards.com/products/heartvalves/Pages/magnaeaseanimation.asp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edwards.com/products/transcathetervalve/Pages/THVcategory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Cardiothoracic Surgery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Cooper </a:t>
            </a:r>
            <a:r>
              <a:rPr lang="en-US" dirty="0" smtClean="0"/>
              <a:t>University Hospital</a:t>
            </a:r>
          </a:p>
          <a:p>
            <a:r>
              <a:rPr lang="en-US" dirty="0" smtClean="0"/>
              <a:t>School </a:t>
            </a:r>
            <a:r>
              <a:rPr lang="en-US" dirty="0" smtClean="0"/>
              <a:t>of Perfusion</a:t>
            </a:r>
          </a:p>
          <a:p>
            <a:r>
              <a:rPr lang="en-US" dirty="0" smtClean="0"/>
              <a:t>By:</a:t>
            </a:r>
          </a:p>
          <a:p>
            <a:r>
              <a:rPr lang="en-US" dirty="0" smtClean="0"/>
              <a:t>Michael F. Hancock, CCP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Perfusionist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/>
          </a:bodyPr>
          <a:lstStyle/>
          <a:p>
            <a:r>
              <a:rPr lang="en-US" u="sng" dirty="0" smtClean="0"/>
              <a:t>Perfusion</a:t>
            </a:r>
            <a:r>
              <a:rPr lang="en-US" dirty="0" smtClean="0"/>
              <a:t> = the pumping of fluid through an organ or tissue</a:t>
            </a:r>
          </a:p>
          <a:p>
            <a:r>
              <a:rPr lang="en-US" dirty="0" smtClean="0"/>
              <a:t>The Perfusion Department is involved in the circulation, manipulation, and salvage of the patient’s blood supply</a:t>
            </a:r>
          </a:p>
        </p:txBody>
      </p:sp>
      <p:pic>
        <p:nvPicPr>
          <p:cNvPr id="4" name="Picture 3" descr="stephen robin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00706" y="1905000"/>
            <a:ext cx="4243294" cy="360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Perfusionist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smtClean="0"/>
              <a:t>Utilize extracorporeal technology to support patients undergoing </a:t>
            </a:r>
            <a:r>
              <a:rPr lang="en-US" sz="3500" u="sng" dirty="0" smtClean="0"/>
              <a:t>cardiac surgery </a:t>
            </a:r>
            <a:r>
              <a:rPr lang="en-US" sz="3500" dirty="0" smtClean="0"/>
              <a:t>and other high risk operations</a:t>
            </a:r>
          </a:p>
          <a:p>
            <a:pPr lvl="1"/>
            <a:endParaRPr lang="en-US" sz="3600" dirty="0" smtClean="0"/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cardiac surge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657600"/>
            <a:ext cx="4473863" cy="2952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4419599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3600" dirty="0" smtClean="0"/>
              <a:t>The Heart</a:t>
            </a:r>
          </a:p>
          <a:p>
            <a:pPr lvl="2"/>
            <a:r>
              <a:rPr lang="en-US" sz="3200" dirty="0" smtClean="0"/>
              <a:t>Responsible for pumping blood into your systemic circulation and </a:t>
            </a:r>
            <a:r>
              <a:rPr lang="en-US" sz="3200" b="1" u="sng" dirty="0" err="1" smtClean="0"/>
              <a:t>Perfusing</a:t>
            </a:r>
            <a:r>
              <a:rPr lang="en-US" sz="3200" dirty="0" smtClean="0"/>
              <a:t> the body</a:t>
            </a:r>
          </a:p>
          <a:p>
            <a:pPr lvl="2"/>
            <a:r>
              <a:rPr lang="en-US" sz="3200" dirty="0" smtClean="0"/>
              <a:t>Most cardiac operations require the heart to be opened or manipulated in a way that prevents it from carrying out its normal function</a:t>
            </a:r>
          </a:p>
          <a:p>
            <a:pPr lvl="3"/>
            <a:r>
              <a:rPr lang="en-US" sz="2800" dirty="0" smtClean="0"/>
              <a:t>The body tissue still needs oxygen and nutrients</a:t>
            </a:r>
          </a:p>
          <a:p>
            <a:pPr lvl="2"/>
            <a:r>
              <a:rPr lang="en-US" sz="3200" dirty="0" smtClean="0"/>
              <a:t>How do we support the patient during Open Heart Surgery???</a:t>
            </a:r>
          </a:p>
          <a:p>
            <a:pPr lvl="3"/>
            <a:r>
              <a:rPr lang="en-US" sz="2800" dirty="0" smtClean="0"/>
              <a:t>Blood Pressure</a:t>
            </a:r>
          </a:p>
          <a:p>
            <a:pPr lvl="3"/>
            <a:r>
              <a:rPr lang="en-US" sz="2800" dirty="0" smtClean="0"/>
              <a:t>Oxygenation</a:t>
            </a:r>
          </a:p>
          <a:p>
            <a:pPr lvl="3"/>
            <a:r>
              <a:rPr lang="en-US" sz="2800" dirty="0" smtClean="0"/>
              <a:t>Temperature</a:t>
            </a:r>
          </a:p>
          <a:p>
            <a:endParaRPr lang="en-US" dirty="0"/>
          </a:p>
        </p:txBody>
      </p:sp>
      <p:pic>
        <p:nvPicPr>
          <p:cNvPr id="5" name="Picture 4" descr="question ma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343400"/>
            <a:ext cx="2324100" cy="2324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Cardiopulmonary Bypass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U</a:t>
            </a:r>
            <a:r>
              <a:rPr lang="en-US" sz="4000" dirty="0" smtClean="0"/>
              <a:t>tilizing the Heart and Lung Machine, we:</a:t>
            </a:r>
          </a:p>
          <a:p>
            <a:pPr lvl="1"/>
            <a:r>
              <a:rPr lang="en-US" sz="3400" dirty="0" smtClean="0"/>
              <a:t>Drain the patients whole venous blood</a:t>
            </a:r>
          </a:p>
          <a:p>
            <a:pPr lvl="1"/>
            <a:r>
              <a:rPr lang="en-US" sz="3400" dirty="0" smtClean="0"/>
              <a:t>Oxygenate and remove CO2</a:t>
            </a:r>
          </a:p>
          <a:p>
            <a:pPr lvl="1"/>
            <a:r>
              <a:rPr lang="en-US" sz="3400" dirty="0" smtClean="0"/>
              <a:t>Add drugs/fluids to maintain hemodynamic stability</a:t>
            </a:r>
          </a:p>
          <a:p>
            <a:pPr lvl="1"/>
            <a:r>
              <a:rPr lang="en-US" sz="3400" dirty="0" smtClean="0"/>
              <a:t>Warm or cool the blood</a:t>
            </a:r>
          </a:p>
          <a:p>
            <a:pPr lvl="1"/>
            <a:r>
              <a:rPr lang="en-US" sz="3400" dirty="0" smtClean="0"/>
              <a:t>Return the oxygenated blood to the patient to nourish their tissue</a:t>
            </a:r>
          </a:p>
          <a:p>
            <a:pPr lvl="1"/>
            <a:r>
              <a:rPr lang="en-US" sz="3400" dirty="0" smtClean="0"/>
              <a:t>Provide a </a:t>
            </a:r>
            <a:r>
              <a:rPr lang="en-US" sz="3400" dirty="0" err="1" smtClean="0"/>
              <a:t>hyperkalemic</a:t>
            </a:r>
            <a:r>
              <a:rPr lang="en-US" sz="3400" dirty="0" smtClean="0"/>
              <a:t> solution to arrest the heart to allow the surgeon to operate on a bloodless, motionless heart</a:t>
            </a:r>
          </a:p>
          <a:p>
            <a:endParaRPr lang="en-US" dirty="0"/>
          </a:p>
        </p:txBody>
      </p:sp>
      <p:pic>
        <p:nvPicPr>
          <p:cNvPr id="4" name="Picture 3" descr="S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066800"/>
            <a:ext cx="3581400" cy="5174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Cardiopulmonary Bypass Circuit</a:t>
            </a:r>
            <a:endParaRPr lang="en-US" dirty="0"/>
          </a:p>
        </p:txBody>
      </p:sp>
      <p:pic>
        <p:nvPicPr>
          <p:cNvPr id="6" name="Content Placeholder 5" descr="cpb heart connection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85800"/>
            <a:ext cx="9144000" cy="61124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ortic cannulation.bmp"/>
          <p:cNvPicPr>
            <a:picLocks noChangeAspect="1"/>
          </p:cNvPicPr>
          <p:nvPr/>
        </p:nvPicPr>
        <p:blipFill>
          <a:blip r:embed="rId2" cstate="print"/>
          <a:srcRect t="3655" r="37500" b="35330"/>
          <a:stretch>
            <a:fillRect/>
          </a:stretch>
        </p:blipFill>
        <p:spPr>
          <a:xfrm>
            <a:off x="5791200" y="1447800"/>
            <a:ext cx="2438399" cy="25464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Cannulas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Cannulas</a:t>
            </a:r>
            <a:r>
              <a:rPr lang="en-US" dirty="0" smtClean="0"/>
              <a:t> are used to both Drain and Give blood back to the patient</a:t>
            </a:r>
          </a:p>
          <a:p>
            <a:r>
              <a:rPr lang="en-US" u="sng" dirty="0" smtClean="0"/>
              <a:t>Arterial</a:t>
            </a:r>
            <a:r>
              <a:rPr lang="en-US" dirty="0" smtClean="0"/>
              <a:t>- give blood back to the patient’s arterial system </a:t>
            </a:r>
          </a:p>
          <a:p>
            <a:pPr lvl="1"/>
            <a:r>
              <a:rPr lang="en-US" dirty="0" smtClean="0"/>
              <a:t>Ascending Aorta (Open)</a:t>
            </a:r>
          </a:p>
          <a:p>
            <a:pPr lvl="1"/>
            <a:r>
              <a:rPr lang="en-US" dirty="0" smtClean="0"/>
              <a:t>Femoral Artery (Mini)</a:t>
            </a:r>
          </a:p>
          <a:p>
            <a:r>
              <a:rPr lang="en-US" u="sng" dirty="0" smtClean="0"/>
              <a:t>Venous-</a:t>
            </a:r>
            <a:r>
              <a:rPr lang="en-US" dirty="0" smtClean="0"/>
              <a:t> drain patient’s blood from their venous system</a:t>
            </a:r>
          </a:p>
          <a:p>
            <a:pPr lvl="1"/>
            <a:r>
              <a:rPr lang="en-US" dirty="0" smtClean="0"/>
              <a:t>Right Atrium</a:t>
            </a:r>
          </a:p>
          <a:p>
            <a:pPr lvl="1"/>
            <a:r>
              <a:rPr lang="en-US" dirty="0" smtClean="0"/>
              <a:t>Vena Cava (SVC,IVC)</a:t>
            </a:r>
          </a:p>
          <a:p>
            <a:pPr lvl="1"/>
            <a:r>
              <a:rPr lang="en-US" dirty="0" smtClean="0"/>
              <a:t>Femoral Vein</a:t>
            </a:r>
            <a:endParaRPr lang="en-US" dirty="0"/>
          </a:p>
        </p:txBody>
      </p:sp>
      <p:pic>
        <p:nvPicPr>
          <p:cNvPr id="5" name="Picture 4" descr="dual stage venous cannulation.jpg"/>
          <p:cNvPicPr>
            <a:picLocks noChangeAspect="1"/>
          </p:cNvPicPr>
          <p:nvPr/>
        </p:nvPicPr>
        <p:blipFill>
          <a:blip r:embed="rId3" cstate="print"/>
          <a:srcRect t="25781" r="15856" b="7031"/>
          <a:stretch>
            <a:fillRect/>
          </a:stretch>
        </p:blipFill>
        <p:spPr>
          <a:xfrm>
            <a:off x="5943600" y="4236743"/>
            <a:ext cx="2426182" cy="26212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 and Lung Machine in the OR</a:t>
            </a:r>
            <a:endParaRPr lang="en-US" dirty="0"/>
          </a:p>
        </p:txBody>
      </p:sp>
      <p:pic>
        <p:nvPicPr>
          <p:cNvPr id="4" name="Picture 3" descr="coop cpb circu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524000"/>
            <a:ext cx="7543800" cy="51159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Venous Drainage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39624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Venous Blood Drains into </a:t>
            </a:r>
            <a:r>
              <a:rPr lang="en-US" dirty="0" err="1" smtClean="0"/>
              <a:t>Resevoir</a:t>
            </a:r>
            <a:endParaRPr lang="en-US" dirty="0" smtClean="0"/>
          </a:p>
          <a:p>
            <a:pPr lvl="1"/>
            <a:r>
              <a:rPr lang="en-US" dirty="0" smtClean="0"/>
              <a:t>Filtered</a:t>
            </a:r>
          </a:p>
          <a:p>
            <a:pPr lvl="1"/>
            <a:r>
              <a:rPr lang="en-US" dirty="0" smtClean="0"/>
              <a:t>Drugs added</a:t>
            </a:r>
          </a:p>
          <a:p>
            <a:pPr lvl="1"/>
            <a:r>
              <a:rPr lang="en-US" dirty="0" smtClean="0"/>
              <a:t>Samples taken</a:t>
            </a:r>
            <a:endParaRPr lang="en-US" dirty="0"/>
          </a:p>
        </p:txBody>
      </p:sp>
      <p:pic>
        <p:nvPicPr>
          <p:cNvPr id="4" name="Picture 3" descr="coop venous.JPG"/>
          <p:cNvPicPr>
            <a:picLocks noChangeAspect="1"/>
          </p:cNvPicPr>
          <p:nvPr/>
        </p:nvPicPr>
        <p:blipFill>
          <a:blip r:embed="rId2" cstate="print"/>
          <a:srcRect l="28500"/>
          <a:stretch>
            <a:fillRect/>
          </a:stretch>
        </p:blipFill>
        <p:spPr>
          <a:xfrm>
            <a:off x="4800600" y="1032001"/>
            <a:ext cx="3124200" cy="5825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Centrifugal Pump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2133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Provides the driving force for the blood to be propelled into the oxygenator and then back to the patient, simulating their cardiac output</a:t>
            </a:r>
          </a:p>
          <a:p>
            <a:pPr lvl="1"/>
            <a:r>
              <a:rPr lang="en-US" dirty="0" smtClean="0"/>
              <a:t>Blood comes out of the venous </a:t>
            </a:r>
            <a:r>
              <a:rPr lang="en-US" dirty="0" err="1" smtClean="0"/>
              <a:t>resevoir</a:t>
            </a:r>
            <a:endParaRPr lang="en-US" dirty="0" smtClean="0"/>
          </a:p>
          <a:p>
            <a:pPr lvl="1"/>
            <a:r>
              <a:rPr lang="en-US" dirty="0" smtClean="0"/>
              <a:t>Into the centrifugal head</a:t>
            </a:r>
          </a:p>
          <a:p>
            <a:pPr lvl="1"/>
            <a:r>
              <a:rPr lang="en-US" dirty="0" smtClean="0"/>
              <a:t>Pumped by the pump into the heat exchanger and oxygenator</a:t>
            </a:r>
            <a:endParaRPr lang="en-US" dirty="0"/>
          </a:p>
        </p:txBody>
      </p:sp>
      <p:pic>
        <p:nvPicPr>
          <p:cNvPr id="4" name="Picture 3" descr="coop centrifugal.JPG"/>
          <p:cNvPicPr>
            <a:picLocks noChangeAspect="1"/>
          </p:cNvPicPr>
          <p:nvPr/>
        </p:nvPicPr>
        <p:blipFill>
          <a:blip r:embed="rId2" cstate="print"/>
          <a:srcRect b="10500"/>
          <a:stretch>
            <a:fillRect/>
          </a:stretch>
        </p:blipFill>
        <p:spPr>
          <a:xfrm>
            <a:off x="1981200" y="3567397"/>
            <a:ext cx="4902200" cy="32906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Arterial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Blood comes out of the oxygenator</a:t>
            </a:r>
          </a:p>
          <a:p>
            <a:r>
              <a:rPr lang="en-US" dirty="0" smtClean="0"/>
              <a:t>Into the arterial filter to  be filtered</a:t>
            </a:r>
          </a:p>
          <a:p>
            <a:r>
              <a:rPr lang="en-US" dirty="0" smtClean="0"/>
              <a:t>Back to the patient</a:t>
            </a:r>
          </a:p>
          <a:p>
            <a:endParaRPr lang="en-US" dirty="0"/>
          </a:p>
        </p:txBody>
      </p:sp>
      <p:pic>
        <p:nvPicPr>
          <p:cNvPr id="4" name="Picture 3" descr="coop arterial.JPG"/>
          <p:cNvPicPr>
            <a:picLocks noChangeAspect="1"/>
          </p:cNvPicPr>
          <p:nvPr/>
        </p:nvPicPr>
        <p:blipFill>
          <a:blip r:embed="rId2" cstate="print"/>
          <a:srcRect r="21000"/>
          <a:stretch>
            <a:fillRect/>
          </a:stretch>
        </p:blipFill>
        <p:spPr>
          <a:xfrm>
            <a:off x="4800600" y="1371600"/>
            <a:ext cx="37338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Arresting the Heart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5105400"/>
          </a:xfrm>
        </p:spPr>
        <p:txBody>
          <a:bodyPr>
            <a:noAutofit/>
          </a:bodyPr>
          <a:lstStyle/>
          <a:p>
            <a:r>
              <a:rPr lang="en-US" sz="2200" u="sng" dirty="0" err="1" smtClean="0"/>
              <a:t>Cardioplegia</a:t>
            </a:r>
            <a:r>
              <a:rPr lang="en-US" sz="2200" dirty="0" smtClean="0"/>
              <a:t>- a </a:t>
            </a:r>
            <a:r>
              <a:rPr lang="en-US" sz="2200" dirty="0" err="1" smtClean="0"/>
              <a:t>hyperkalemic</a:t>
            </a:r>
            <a:r>
              <a:rPr lang="en-US" sz="2200" dirty="0" smtClean="0"/>
              <a:t> (↑ K</a:t>
            </a:r>
            <a:r>
              <a:rPr lang="en-US" sz="2200" baseline="30000" dirty="0" smtClean="0"/>
              <a:t>+</a:t>
            </a:r>
            <a:r>
              <a:rPr lang="en-US" sz="2200" dirty="0" smtClean="0"/>
              <a:t>) solution delivered to the coronary arteries to “stop” the “heart”</a:t>
            </a:r>
          </a:p>
          <a:p>
            <a:pPr lvl="1"/>
            <a:r>
              <a:rPr lang="en-US" sz="2200" dirty="0" smtClean="0"/>
              <a:t>Provides a blood less, motionless field for the surgeon to operate on </a:t>
            </a:r>
          </a:p>
          <a:p>
            <a:pPr lvl="1"/>
            <a:r>
              <a:rPr lang="en-US" sz="2200" dirty="0" smtClean="0"/>
              <a:t>Solution given at 2⁰ C to lower the metabolic demand of the heart </a:t>
            </a:r>
          </a:p>
          <a:p>
            <a:pPr lvl="1"/>
            <a:r>
              <a:rPr lang="en-US" sz="2200" dirty="0" smtClean="0"/>
              <a:t>We give maintenance doses of </a:t>
            </a:r>
            <a:r>
              <a:rPr lang="en-US" sz="2200" dirty="0" err="1" smtClean="0"/>
              <a:t>cardioplegia</a:t>
            </a:r>
            <a:r>
              <a:rPr lang="en-US" sz="2200" dirty="0" smtClean="0"/>
              <a:t> every 15-20 minutes to keep the heart arrested and to provide nourishment, preventing permanent tissue damage</a:t>
            </a:r>
            <a:endParaRPr lang="en-US" sz="2200" dirty="0"/>
          </a:p>
        </p:txBody>
      </p:sp>
      <p:pic>
        <p:nvPicPr>
          <p:cNvPr id="4" name="Picture 3" descr="coop plegia.JPG"/>
          <p:cNvPicPr>
            <a:picLocks noChangeAspect="1"/>
          </p:cNvPicPr>
          <p:nvPr/>
        </p:nvPicPr>
        <p:blipFill>
          <a:blip r:embed="rId2" cstate="print"/>
          <a:srcRect l="10125" r="51750" b="34500"/>
          <a:stretch>
            <a:fillRect/>
          </a:stretch>
        </p:blipFill>
        <p:spPr>
          <a:xfrm>
            <a:off x="6045200" y="1752600"/>
            <a:ext cx="3098800" cy="39928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Responsibilities of the </a:t>
            </a:r>
            <a:r>
              <a:rPr lang="en-US" dirty="0" err="1" smtClean="0"/>
              <a:t>Perfusionist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u="sng" dirty="0" smtClean="0"/>
              <a:t>Adequately Perfuse the patient-</a:t>
            </a:r>
          </a:p>
          <a:p>
            <a:pPr lvl="1"/>
            <a:r>
              <a:rPr lang="en-US" dirty="0" smtClean="0"/>
              <a:t>Give blood back to them at a rate comparable to their native cardiac output (4-6 LPM)</a:t>
            </a:r>
          </a:p>
          <a:p>
            <a:r>
              <a:rPr lang="en-US" u="sng" dirty="0" smtClean="0"/>
              <a:t>Maintain hemodynamic stability-</a:t>
            </a:r>
          </a:p>
          <a:p>
            <a:pPr lvl="1"/>
            <a:r>
              <a:rPr lang="en-US" dirty="0" smtClean="0"/>
              <a:t>Keep their BP high enough perfuse end organs</a:t>
            </a:r>
          </a:p>
          <a:p>
            <a:pPr lvl="1"/>
            <a:r>
              <a:rPr lang="en-US" dirty="0" smtClean="0"/>
              <a:t>Ensure adequate oxygenation  and CO2 removal of the blood</a:t>
            </a:r>
          </a:p>
          <a:p>
            <a:pPr lvl="1"/>
            <a:r>
              <a:rPr lang="en-US" dirty="0" smtClean="0"/>
              <a:t>Maintain a normal pH</a:t>
            </a:r>
          </a:p>
          <a:p>
            <a:pPr lvl="1"/>
            <a:r>
              <a:rPr lang="en-US" dirty="0" smtClean="0"/>
              <a:t>Keep their Hemoglobin/</a:t>
            </a:r>
            <a:r>
              <a:rPr lang="en-US" dirty="0" err="1" smtClean="0"/>
              <a:t>Hematocrit</a:t>
            </a:r>
            <a:r>
              <a:rPr lang="en-US" dirty="0" smtClean="0"/>
              <a:t> adequate</a:t>
            </a:r>
          </a:p>
          <a:p>
            <a:r>
              <a:rPr lang="en-US" u="sng" dirty="0" smtClean="0"/>
              <a:t>Effective Communication in the OR-</a:t>
            </a:r>
          </a:p>
          <a:p>
            <a:pPr lvl="1"/>
            <a:r>
              <a:rPr lang="en-US" dirty="0" smtClean="0"/>
              <a:t>Follow the commands of the cardiothoracic surgeon</a:t>
            </a:r>
          </a:p>
          <a:p>
            <a:pPr lvl="1"/>
            <a:r>
              <a:rPr lang="en-US" dirty="0" smtClean="0"/>
              <a:t>Work closely with the anesthesia, nursing and other members of the Heart Team</a:t>
            </a:r>
          </a:p>
          <a:p>
            <a:r>
              <a:rPr lang="en-US" u="sng" dirty="0" smtClean="0"/>
              <a:t>Keep the patient SAFE!!</a:t>
            </a:r>
          </a:p>
          <a:p>
            <a:pPr lvl="1"/>
            <a:r>
              <a:rPr lang="en-US" dirty="0" smtClean="0"/>
              <a:t>Prevent air emboli, circuit malfunctions, or any other potentially harmful event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Cardiac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Coronary Artery Bypass Grafting (CABGs)</a:t>
            </a:r>
          </a:p>
          <a:p>
            <a:r>
              <a:rPr lang="en-US" dirty="0" smtClean="0"/>
              <a:t>Valve Repair/Replacements</a:t>
            </a:r>
          </a:p>
          <a:p>
            <a:r>
              <a:rPr lang="en-US" dirty="0" smtClean="0"/>
              <a:t>Aneurysm/Dissection Repair</a:t>
            </a:r>
          </a:p>
          <a:p>
            <a:r>
              <a:rPr lang="en-US" dirty="0" smtClean="0"/>
              <a:t>Other Misc. Cases</a:t>
            </a:r>
          </a:p>
          <a:p>
            <a:pPr lvl="1"/>
            <a:r>
              <a:rPr lang="en-US" dirty="0" smtClean="0"/>
              <a:t>To be continued…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1910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b="1" u="sng" dirty="0" smtClean="0"/>
              <a:t>Coronary Artery Disease</a:t>
            </a:r>
          </a:p>
          <a:p>
            <a:pPr lvl="1"/>
            <a:r>
              <a:rPr lang="en-US" dirty="0" smtClean="0"/>
              <a:t>Coronary Arteries are the vessels that carry oxygenated blood and nourish the Heart</a:t>
            </a:r>
          </a:p>
          <a:p>
            <a:pPr lvl="1"/>
            <a:r>
              <a:rPr lang="en-US" dirty="0" smtClean="0"/>
              <a:t>Coronary Arteries develop blockages that restrict blood flow, causing a lack of oxygen delivery</a:t>
            </a:r>
          </a:p>
          <a:p>
            <a:pPr lvl="1"/>
            <a:r>
              <a:rPr lang="en-US" dirty="0" smtClean="0"/>
              <a:t>Lack of oxygen causes tissues to die = Myocardial Infarction or “Heart Attack”</a:t>
            </a:r>
          </a:p>
          <a:p>
            <a:pPr lvl="1"/>
            <a:endParaRPr lang="en-US" dirty="0"/>
          </a:p>
        </p:txBody>
      </p:sp>
      <p:pic>
        <p:nvPicPr>
          <p:cNvPr id="4" name="Picture 3" descr="coronary blocka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905000"/>
            <a:ext cx="42862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Coronary Arteries</a:t>
            </a:r>
            <a:endParaRPr lang="en-US" dirty="0"/>
          </a:p>
        </p:txBody>
      </p:sp>
      <p:pic>
        <p:nvPicPr>
          <p:cNvPr id="6" name="Content Placeholder 5" descr="coronary artery branches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662" t="39115"/>
          <a:stretch>
            <a:fillRect/>
          </a:stretch>
        </p:blipFill>
        <p:spPr>
          <a:xfrm>
            <a:off x="304801" y="1600200"/>
            <a:ext cx="8610600" cy="4906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bg graft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1295400"/>
            <a:ext cx="5334000" cy="495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 Grafting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3657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Goal is to divert blood flow around the blockage and perfuse distal to the blockage</a:t>
            </a:r>
          </a:p>
          <a:p>
            <a:r>
              <a:rPr lang="en-US" dirty="0" smtClean="0"/>
              <a:t>Need a conduit to divert the blood flow</a:t>
            </a:r>
          </a:p>
          <a:p>
            <a:pPr lvl="1"/>
            <a:r>
              <a:rPr lang="en-US" dirty="0" smtClean="0"/>
              <a:t>Internal </a:t>
            </a:r>
            <a:r>
              <a:rPr lang="en-US" dirty="0" err="1" smtClean="0"/>
              <a:t>Mammery</a:t>
            </a:r>
            <a:r>
              <a:rPr lang="en-US" dirty="0" smtClean="0"/>
              <a:t> Artery (L or R)</a:t>
            </a:r>
          </a:p>
          <a:p>
            <a:pPr lvl="1"/>
            <a:r>
              <a:rPr lang="en-US" dirty="0" err="1" smtClean="0"/>
              <a:t>Saphenous</a:t>
            </a:r>
            <a:r>
              <a:rPr lang="en-US" dirty="0" smtClean="0"/>
              <a:t> Vein (harvested from the leg)</a:t>
            </a:r>
          </a:p>
          <a:p>
            <a:pPr lvl="1"/>
            <a:r>
              <a:rPr lang="en-US" dirty="0" smtClean="0"/>
              <a:t>Radial Artery (rare)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 Valves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4 Heart Valves:</a:t>
            </a:r>
          </a:p>
          <a:p>
            <a:pPr lvl="1"/>
            <a:r>
              <a:rPr lang="en-US" sz="2400" dirty="0" smtClean="0"/>
              <a:t>Tricuspid Valve </a:t>
            </a:r>
          </a:p>
          <a:p>
            <a:pPr lvl="2"/>
            <a:r>
              <a:rPr lang="en-US" sz="2000" dirty="0" smtClean="0"/>
              <a:t>in Right Atrium</a:t>
            </a:r>
          </a:p>
          <a:p>
            <a:pPr lvl="1"/>
            <a:r>
              <a:rPr lang="en-US" sz="2400" dirty="0" err="1" smtClean="0"/>
              <a:t>Pulmonic</a:t>
            </a:r>
            <a:r>
              <a:rPr lang="en-US" sz="2400" dirty="0" smtClean="0"/>
              <a:t> Valve </a:t>
            </a:r>
          </a:p>
          <a:p>
            <a:pPr lvl="2"/>
            <a:r>
              <a:rPr lang="en-US" sz="2000" dirty="0" smtClean="0"/>
              <a:t>in Right Ventricle</a:t>
            </a:r>
          </a:p>
          <a:p>
            <a:pPr lvl="1"/>
            <a:r>
              <a:rPr lang="en-US" sz="2400" dirty="0" smtClean="0"/>
              <a:t>Mitral Valve </a:t>
            </a:r>
          </a:p>
          <a:p>
            <a:pPr lvl="2"/>
            <a:r>
              <a:rPr lang="en-US" sz="2000" dirty="0" smtClean="0"/>
              <a:t>in Left Atrium</a:t>
            </a:r>
          </a:p>
          <a:p>
            <a:pPr lvl="1"/>
            <a:r>
              <a:rPr lang="en-US" sz="2400" dirty="0" smtClean="0"/>
              <a:t>Aortic Valve </a:t>
            </a:r>
          </a:p>
          <a:p>
            <a:pPr lvl="2"/>
            <a:r>
              <a:rPr lang="en-US" sz="2000" dirty="0" smtClean="0"/>
              <a:t>in Left Ventricle</a:t>
            </a:r>
          </a:p>
          <a:p>
            <a:pPr lvl="2"/>
            <a:endParaRPr lang="en-US" sz="2000" dirty="0" smtClean="0"/>
          </a:p>
          <a:p>
            <a:pPr lvl="2"/>
            <a:endParaRPr lang="en-US" sz="2000" dirty="0" smtClean="0"/>
          </a:p>
          <a:p>
            <a:endParaRPr lang="en-US" dirty="0"/>
          </a:p>
        </p:txBody>
      </p:sp>
      <p:pic>
        <p:nvPicPr>
          <p:cNvPr id="4" name="Picture 3" descr="four heart valv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2992" y="1371600"/>
            <a:ext cx="5208608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7912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Control blood flow between chambers of the heart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Driven by pressure gradients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Valvular</a:t>
            </a:r>
            <a:r>
              <a:rPr lang="en-US" dirty="0" smtClean="0"/>
              <a:t>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181600" cy="4525963"/>
          </a:xfrm>
        </p:spPr>
        <p:txBody>
          <a:bodyPr>
            <a:normAutofit lnSpcReduction="10000"/>
          </a:bodyPr>
          <a:lstStyle/>
          <a:p>
            <a:r>
              <a:rPr lang="en-US" b="1" u="sng" dirty="0" err="1" smtClean="0"/>
              <a:t>Stenosis</a:t>
            </a:r>
            <a:r>
              <a:rPr lang="en-US" b="1" u="sng" dirty="0" smtClean="0"/>
              <a:t>-</a:t>
            </a:r>
          </a:p>
          <a:p>
            <a:pPr lvl="1"/>
            <a:r>
              <a:rPr lang="en-US" dirty="0" smtClean="0"/>
              <a:t>A narrowing of the valve area</a:t>
            </a:r>
          </a:p>
          <a:p>
            <a:pPr lvl="2"/>
            <a:r>
              <a:rPr lang="en-US" dirty="0" smtClean="0"/>
              <a:t>Causing a reduced lumen for blood to flow out of</a:t>
            </a:r>
          </a:p>
          <a:p>
            <a:pPr lvl="2"/>
            <a:r>
              <a:rPr lang="en-US" dirty="0" smtClean="0"/>
              <a:t>Requires the heart to work harder to pump blood through a smaller opening </a:t>
            </a:r>
          </a:p>
          <a:p>
            <a:pPr lvl="1"/>
            <a:r>
              <a:rPr lang="en-US" dirty="0" smtClean="0"/>
              <a:t>Mostly present in the Aortic Valve</a:t>
            </a:r>
          </a:p>
          <a:p>
            <a:pPr lvl="2"/>
            <a:r>
              <a:rPr lang="en-US" dirty="0" smtClean="0"/>
              <a:t>Due to calcification of valve leaflets over time</a:t>
            </a:r>
            <a:endParaRPr lang="en-US" dirty="0"/>
          </a:p>
        </p:txBody>
      </p:sp>
      <p:pic>
        <p:nvPicPr>
          <p:cNvPr id="4" name="Picture 3" descr="Aortic Stenosi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209800"/>
            <a:ext cx="3809758" cy="29432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Valvular</a:t>
            </a:r>
            <a:r>
              <a:rPr lang="en-US" dirty="0" smtClean="0"/>
              <a:t> Dysfunction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u="sng" dirty="0" smtClean="0"/>
              <a:t>Regurgitation/</a:t>
            </a:r>
            <a:r>
              <a:rPr lang="en-US" sz="2800" b="1" u="sng" dirty="0" err="1" smtClean="0"/>
              <a:t>Incompetance</a:t>
            </a:r>
            <a:endParaRPr lang="en-US" sz="2800" b="1" u="sng" dirty="0" smtClean="0"/>
          </a:p>
          <a:p>
            <a:pPr lvl="1"/>
            <a:r>
              <a:rPr lang="en-US" sz="2400" dirty="0" smtClean="0"/>
              <a:t>Incomplete closure of the valve leaflets</a:t>
            </a:r>
          </a:p>
          <a:p>
            <a:pPr lvl="1"/>
            <a:r>
              <a:rPr lang="en-US" sz="2400" dirty="0" smtClean="0"/>
              <a:t>Leads to backflow through the valve during Diastole</a:t>
            </a:r>
          </a:p>
          <a:p>
            <a:r>
              <a:rPr lang="en-US" sz="2800" dirty="0" smtClean="0"/>
              <a:t>Examples-</a:t>
            </a:r>
          </a:p>
          <a:p>
            <a:pPr lvl="1"/>
            <a:r>
              <a:rPr lang="en-US" sz="2400" dirty="0" smtClean="0"/>
              <a:t>Mitral Valve </a:t>
            </a:r>
            <a:r>
              <a:rPr lang="en-US" sz="2400" dirty="0" err="1" smtClean="0"/>
              <a:t>Prolapse</a:t>
            </a:r>
            <a:r>
              <a:rPr lang="en-US" sz="2400" dirty="0" smtClean="0"/>
              <a:t>- leaflets revert into the LA causing backflow</a:t>
            </a:r>
          </a:p>
          <a:p>
            <a:pPr lvl="1"/>
            <a:r>
              <a:rPr lang="en-US" sz="2400" dirty="0" smtClean="0"/>
              <a:t>Dilation of the valve annulus</a:t>
            </a:r>
          </a:p>
          <a:p>
            <a:pPr lvl="1"/>
            <a:r>
              <a:rPr lang="en-US" sz="2400" dirty="0" smtClean="0"/>
              <a:t>Acute-  Ischemic Mitral Valve Regurgitation where an MI reduces the integrity of the valve leaflets support system (papillary muscle, </a:t>
            </a:r>
            <a:r>
              <a:rPr lang="en-US" sz="2400" dirty="0" err="1" smtClean="0"/>
              <a:t>chordae</a:t>
            </a:r>
            <a:r>
              <a:rPr lang="en-US" sz="2400" dirty="0" smtClean="0"/>
              <a:t> </a:t>
            </a:r>
            <a:r>
              <a:rPr lang="en-US" sz="2400" dirty="0" err="1" smtClean="0"/>
              <a:t>tendinae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4" name="Picture 3" descr="Mitral Valve Regurgit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433" y="3657600"/>
            <a:ext cx="3923567" cy="3200400"/>
          </a:xfrm>
          <a:prstGeom prst="rect">
            <a:avLst/>
          </a:prstGeom>
        </p:spPr>
      </p:pic>
      <p:pic>
        <p:nvPicPr>
          <p:cNvPr id="5" name="Picture 4" descr="MR ruptured chord.jpg"/>
          <p:cNvPicPr>
            <a:picLocks noChangeAspect="1"/>
          </p:cNvPicPr>
          <p:nvPr/>
        </p:nvPicPr>
        <p:blipFill>
          <a:blip r:embed="rId3" cstate="print"/>
          <a:srcRect l="52174" t="19200" r="14609" b="25600"/>
          <a:stretch>
            <a:fillRect/>
          </a:stretch>
        </p:blipFill>
        <p:spPr>
          <a:xfrm>
            <a:off x="5715000" y="1066800"/>
            <a:ext cx="2320184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Repair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Valve Repair-</a:t>
            </a:r>
          </a:p>
          <a:p>
            <a:pPr lvl="1"/>
            <a:r>
              <a:rPr lang="en-US" sz="2400" dirty="0" smtClean="0"/>
              <a:t>Attempt to fix the dysfunctional valve leaflets</a:t>
            </a:r>
          </a:p>
          <a:p>
            <a:pPr lvl="2"/>
            <a:r>
              <a:rPr lang="en-US" sz="2000" dirty="0" smtClean="0"/>
              <a:t>Most common is a Mitral Valve Repair</a:t>
            </a:r>
          </a:p>
          <a:p>
            <a:pPr lvl="3"/>
            <a:r>
              <a:rPr lang="en-US" sz="1800" dirty="0" err="1" smtClean="0"/>
              <a:t>Resecting</a:t>
            </a:r>
            <a:r>
              <a:rPr lang="en-US" sz="1800" dirty="0" smtClean="0"/>
              <a:t> the flailing posterior leaflet section a</a:t>
            </a:r>
          </a:p>
          <a:p>
            <a:pPr lvl="3"/>
            <a:r>
              <a:rPr lang="en-US" sz="1800" dirty="0" smtClean="0"/>
              <a:t>Implanting an </a:t>
            </a:r>
            <a:r>
              <a:rPr lang="en-US" sz="1800" dirty="0" err="1" smtClean="0"/>
              <a:t>annuloplasty</a:t>
            </a:r>
            <a:r>
              <a:rPr lang="en-US" sz="1800" dirty="0" smtClean="0"/>
              <a:t> ring device to tighten the annulus </a:t>
            </a:r>
            <a:endParaRPr lang="en-US" sz="1800" dirty="0"/>
          </a:p>
        </p:txBody>
      </p:sp>
      <p:pic>
        <p:nvPicPr>
          <p:cNvPr id="4" name="Picture 3" descr="MV Repa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29050"/>
            <a:ext cx="4322870" cy="3028950"/>
          </a:xfrm>
          <a:prstGeom prst="rect">
            <a:avLst/>
          </a:prstGeom>
        </p:spPr>
      </p:pic>
      <p:pic>
        <p:nvPicPr>
          <p:cNvPr id="5" name="Picture 4" descr="MV R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3676650"/>
            <a:ext cx="3810000" cy="31813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oprosthetic heart val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3429000"/>
            <a:ext cx="2761129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Old dysfunctional valve removed and a new valve implanted</a:t>
            </a:r>
          </a:p>
          <a:p>
            <a:r>
              <a:rPr lang="en-US" u="sng" dirty="0" smtClean="0"/>
              <a:t>Two Options for Replacement:</a:t>
            </a:r>
          </a:p>
          <a:p>
            <a:pPr lvl="1"/>
            <a:r>
              <a:rPr lang="en-US" u="sng" dirty="0" smtClean="0"/>
              <a:t>Tissue Valve- </a:t>
            </a:r>
            <a:r>
              <a:rPr lang="en-US" dirty="0" err="1" smtClean="0"/>
              <a:t>bioprosthetic</a:t>
            </a:r>
            <a:r>
              <a:rPr lang="en-US" dirty="0" smtClean="0"/>
              <a:t>, usually bovine or porcine</a:t>
            </a:r>
          </a:p>
          <a:p>
            <a:pPr lvl="2"/>
            <a:r>
              <a:rPr lang="en-US" dirty="0" smtClean="0"/>
              <a:t>Last ~15 years</a:t>
            </a:r>
          </a:p>
          <a:p>
            <a:pPr lvl="2"/>
            <a:r>
              <a:rPr lang="en-US" dirty="0" smtClean="0"/>
              <a:t>Do not require anticoagulation</a:t>
            </a:r>
          </a:p>
          <a:p>
            <a:pPr lvl="1"/>
            <a:r>
              <a:rPr lang="en-US" u="sng" dirty="0" smtClean="0"/>
              <a:t>Mechanical Valve</a:t>
            </a:r>
          </a:p>
          <a:p>
            <a:pPr lvl="2"/>
            <a:r>
              <a:rPr lang="en-US" dirty="0" smtClean="0"/>
              <a:t>Last  “forever”</a:t>
            </a:r>
          </a:p>
          <a:p>
            <a:pPr lvl="2"/>
            <a:r>
              <a:rPr lang="en-US" dirty="0" smtClean="0"/>
              <a:t>DO require anticoagulation (Coumadin)</a:t>
            </a:r>
            <a:endParaRPr lang="en-US" dirty="0"/>
          </a:p>
        </p:txBody>
      </p:sp>
      <p:pic>
        <p:nvPicPr>
          <p:cNvPr id="5" name="Picture 4" descr="mechanival val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927600"/>
            <a:ext cx="1930400" cy="1930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Replacement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4495800" cy="5029200"/>
          </a:xfrm>
        </p:spPr>
        <p:txBody>
          <a:bodyPr/>
          <a:lstStyle/>
          <a:p>
            <a:r>
              <a:rPr lang="en-US" dirty="0" smtClean="0"/>
              <a:t>Gain Access- </a:t>
            </a:r>
          </a:p>
          <a:p>
            <a:pPr lvl="1"/>
            <a:r>
              <a:rPr lang="en-US" dirty="0" smtClean="0"/>
              <a:t>Median </a:t>
            </a:r>
            <a:r>
              <a:rPr lang="en-US" dirty="0" err="1" smtClean="0"/>
              <a:t>Sternotomy</a:t>
            </a:r>
            <a:endParaRPr lang="en-US" dirty="0" smtClean="0"/>
          </a:p>
          <a:p>
            <a:pPr lvl="2"/>
            <a:r>
              <a:rPr lang="en-US" dirty="0" smtClean="0"/>
              <a:t>In this example…</a:t>
            </a:r>
          </a:p>
          <a:p>
            <a:r>
              <a:rPr lang="en-US" dirty="0" err="1" smtClean="0"/>
              <a:t>Cannulate</a:t>
            </a:r>
            <a:r>
              <a:rPr lang="en-US" dirty="0" smtClean="0"/>
              <a:t> and Initiate CPB</a:t>
            </a:r>
          </a:p>
          <a:p>
            <a:r>
              <a:rPr lang="en-US" dirty="0" smtClean="0"/>
              <a:t>Arrest the Heart with </a:t>
            </a:r>
            <a:r>
              <a:rPr lang="en-US" dirty="0" err="1" smtClean="0"/>
              <a:t>Cardioplegia</a:t>
            </a:r>
            <a:endParaRPr lang="en-US" dirty="0" smtClean="0"/>
          </a:p>
          <a:p>
            <a:r>
              <a:rPr lang="en-US" dirty="0" smtClean="0"/>
              <a:t>Open Aorta (Aortotomy)</a:t>
            </a:r>
            <a:endParaRPr lang="en-US" dirty="0"/>
          </a:p>
        </p:txBody>
      </p:sp>
      <p:pic>
        <p:nvPicPr>
          <p:cNvPr id="6" name="Picture 5" descr="AVR step 1 stern.JPG"/>
          <p:cNvPicPr>
            <a:picLocks noChangeAspect="1"/>
          </p:cNvPicPr>
          <p:nvPr/>
        </p:nvPicPr>
        <p:blipFill>
          <a:blip r:embed="rId2" cstate="print"/>
          <a:srcRect r="20625" b="5000"/>
          <a:stretch>
            <a:fillRect/>
          </a:stretch>
        </p:blipFill>
        <p:spPr>
          <a:xfrm>
            <a:off x="4648199" y="1905000"/>
            <a:ext cx="4414253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Aortic Valve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1904999"/>
          </a:xfrm>
        </p:spPr>
        <p:txBody>
          <a:bodyPr>
            <a:noAutofit/>
          </a:bodyPr>
          <a:lstStyle/>
          <a:p>
            <a:r>
              <a:rPr lang="en-US" sz="2400" dirty="0" smtClean="0"/>
              <a:t>Open Aorta (Aortotomy)</a:t>
            </a:r>
          </a:p>
          <a:p>
            <a:r>
              <a:rPr lang="en-US" sz="2400" dirty="0" smtClean="0"/>
              <a:t>Visualize Diseased Aortic Valve</a:t>
            </a:r>
          </a:p>
          <a:p>
            <a:r>
              <a:rPr lang="en-US" sz="2400" dirty="0" smtClean="0"/>
              <a:t>Cut out diseased valve</a:t>
            </a:r>
          </a:p>
          <a:p>
            <a:r>
              <a:rPr lang="en-US" sz="2400" dirty="0" smtClean="0"/>
              <a:t>Wash out any debris</a:t>
            </a:r>
            <a:endParaRPr lang="en-US" sz="2400" dirty="0"/>
          </a:p>
        </p:txBody>
      </p:sp>
      <p:pic>
        <p:nvPicPr>
          <p:cNvPr id="6" name="Picture 5" descr="AVR step 2.JPG"/>
          <p:cNvPicPr>
            <a:picLocks noChangeAspect="1"/>
          </p:cNvPicPr>
          <p:nvPr/>
        </p:nvPicPr>
        <p:blipFill>
          <a:blip r:embed="rId2" cstate="print"/>
          <a:srcRect r="3750" b="35000"/>
          <a:stretch>
            <a:fillRect/>
          </a:stretch>
        </p:blipFill>
        <p:spPr>
          <a:xfrm>
            <a:off x="1371600" y="3505200"/>
            <a:ext cx="6181969" cy="313112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Aortic Valve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Size the valve using specific valve sizers from manufacturer</a:t>
            </a:r>
          </a:p>
          <a:p>
            <a:r>
              <a:rPr lang="en-US" dirty="0" smtClean="0"/>
              <a:t>Place sutures in the native aortic valve annulus</a:t>
            </a:r>
          </a:p>
          <a:p>
            <a:pPr lvl="1"/>
            <a:r>
              <a:rPr lang="en-US" dirty="0" smtClean="0"/>
              <a:t>Each suture is draped off to the side</a:t>
            </a:r>
          </a:p>
          <a:p>
            <a:r>
              <a:rPr lang="en-US" dirty="0" smtClean="0"/>
              <a:t>Place opposite ends of the annular sutures directly into the sewing cusp on the prosthetic valve</a:t>
            </a:r>
            <a:endParaRPr lang="en-US" dirty="0"/>
          </a:p>
        </p:txBody>
      </p:sp>
      <p:pic>
        <p:nvPicPr>
          <p:cNvPr id="4" name="Picture 3" descr="AVR step 3 annular sutures.JPG"/>
          <p:cNvPicPr>
            <a:picLocks noChangeAspect="1"/>
          </p:cNvPicPr>
          <p:nvPr/>
        </p:nvPicPr>
        <p:blipFill>
          <a:blip r:embed="rId2" cstate="print"/>
          <a:srcRect r="30000"/>
          <a:stretch>
            <a:fillRect/>
          </a:stretch>
        </p:blipFill>
        <p:spPr>
          <a:xfrm>
            <a:off x="5257800" y="1142999"/>
            <a:ext cx="3718560" cy="549898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Aortic Valve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Lower the prosthetic valve down into the native valve annulus</a:t>
            </a:r>
          </a:p>
          <a:p>
            <a:r>
              <a:rPr lang="en-US" sz="2400" dirty="0" smtClean="0"/>
              <a:t>Tie down the valve to the annulus to secure it in place</a:t>
            </a:r>
          </a:p>
          <a:p>
            <a:r>
              <a:rPr lang="en-US" sz="2400" dirty="0" smtClean="0"/>
              <a:t>Close the Aortotomy</a:t>
            </a:r>
          </a:p>
          <a:p>
            <a:r>
              <a:rPr lang="en-US" sz="2400" dirty="0" smtClean="0"/>
              <a:t>Take measures to wean off CPB</a:t>
            </a:r>
          </a:p>
          <a:p>
            <a:pPr lvl="1"/>
            <a:r>
              <a:rPr lang="en-US" sz="2000" dirty="0" smtClean="0"/>
              <a:t>To be discussed later…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hlinkClick r:id="rId2"/>
              </a:rPr>
              <a:t>Video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4" name="Picture 3" descr="AVR step 4 lowering valve.JPG"/>
          <p:cNvPicPr>
            <a:picLocks noChangeAspect="1"/>
          </p:cNvPicPr>
          <p:nvPr/>
        </p:nvPicPr>
        <p:blipFill>
          <a:blip r:embed="rId3" cstate="print"/>
          <a:srcRect r="58125" b="40000"/>
          <a:stretch>
            <a:fillRect/>
          </a:stretch>
        </p:blipFill>
        <p:spPr>
          <a:xfrm>
            <a:off x="5105400" y="2057400"/>
            <a:ext cx="3413760" cy="366851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Aortic Aneurysms/Dissections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953000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Aneurysms</a:t>
            </a:r>
            <a:r>
              <a:rPr lang="en-US" sz="2400" dirty="0" smtClean="0"/>
              <a:t>- </a:t>
            </a:r>
          </a:p>
          <a:p>
            <a:pPr lvl="1"/>
            <a:r>
              <a:rPr lang="en-US" sz="2000" dirty="0" smtClean="0"/>
              <a:t>Weakening in the middle layer (Tunica Media)of the Aorta</a:t>
            </a:r>
          </a:p>
          <a:p>
            <a:pPr lvl="2"/>
            <a:r>
              <a:rPr lang="en-US" sz="1800" dirty="0" smtClean="0"/>
              <a:t>Causes dilation and eventually rupturing of the vessel</a:t>
            </a:r>
          </a:p>
          <a:p>
            <a:pPr lvl="1"/>
            <a:r>
              <a:rPr lang="en-US" sz="1800" dirty="0" smtClean="0"/>
              <a:t>Must replace diseased portion of the aorta with </a:t>
            </a:r>
            <a:r>
              <a:rPr lang="en-US" sz="1800" dirty="0" err="1" smtClean="0"/>
              <a:t>dacron</a:t>
            </a:r>
            <a:r>
              <a:rPr lang="en-US" sz="1800" dirty="0" smtClean="0"/>
              <a:t> graft</a:t>
            </a:r>
          </a:p>
          <a:p>
            <a:r>
              <a:rPr lang="en-US" sz="2400" u="sng" dirty="0" smtClean="0"/>
              <a:t>Dissections</a:t>
            </a:r>
            <a:r>
              <a:rPr lang="en-US" sz="2400" dirty="0" smtClean="0"/>
              <a:t>-</a:t>
            </a:r>
          </a:p>
          <a:p>
            <a:pPr lvl="1"/>
            <a:r>
              <a:rPr lang="en-US" sz="2000" dirty="0" smtClean="0"/>
              <a:t>Tears in the inner layer (Tunica </a:t>
            </a:r>
            <a:r>
              <a:rPr lang="en-US" sz="2000" dirty="0" err="1" smtClean="0"/>
              <a:t>Intima</a:t>
            </a:r>
            <a:r>
              <a:rPr lang="en-US" sz="2000" dirty="0" smtClean="0"/>
              <a:t>) of the Aorta causing blood to flow outside of the patients circulatory system</a:t>
            </a:r>
          </a:p>
          <a:p>
            <a:pPr lvl="1"/>
            <a:r>
              <a:rPr lang="en-US" sz="2000" dirty="0" smtClean="0"/>
              <a:t>Must replace diseased portion of the aorta with </a:t>
            </a:r>
            <a:r>
              <a:rPr lang="en-US" sz="2000" dirty="0" err="1" smtClean="0"/>
              <a:t>dacron</a:t>
            </a:r>
            <a:r>
              <a:rPr lang="en-US" sz="2000" dirty="0" smtClean="0"/>
              <a:t> graft</a:t>
            </a:r>
          </a:p>
          <a:p>
            <a:pPr lvl="1"/>
            <a:endParaRPr lang="en-US" sz="2000" dirty="0"/>
          </a:p>
        </p:txBody>
      </p:sp>
      <p:pic>
        <p:nvPicPr>
          <p:cNvPr id="4" name="Picture 3" descr="aortic aneurysm.jpg"/>
          <p:cNvPicPr>
            <a:picLocks noChangeAspect="1"/>
          </p:cNvPicPr>
          <p:nvPr/>
        </p:nvPicPr>
        <p:blipFill>
          <a:blip r:embed="rId2" cstate="print"/>
          <a:srcRect l="7660" t="12973" r="5106" b="8649"/>
          <a:stretch>
            <a:fillRect/>
          </a:stretch>
        </p:blipFill>
        <p:spPr>
          <a:xfrm>
            <a:off x="5071815" y="1600200"/>
            <a:ext cx="4072185" cy="2160258"/>
          </a:xfrm>
          <a:prstGeom prst="rect">
            <a:avLst/>
          </a:prstGeom>
        </p:spPr>
      </p:pic>
      <p:pic>
        <p:nvPicPr>
          <p:cNvPr id="5" name="Picture 4" descr="aortic dissection.jpg"/>
          <p:cNvPicPr>
            <a:picLocks noChangeAspect="1"/>
          </p:cNvPicPr>
          <p:nvPr/>
        </p:nvPicPr>
        <p:blipFill>
          <a:blip r:embed="rId3" cstate="print"/>
          <a:srcRect l="6000" t="13333" b="6667"/>
          <a:stretch>
            <a:fillRect/>
          </a:stretch>
        </p:blipFill>
        <p:spPr>
          <a:xfrm>
            <a:off x="5257800" y="4038600"/>
            <a:ext cx="3263054" cy="249937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Techniques of Exposing the Heart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“Open” Procedures-</a:t>
            </a:r>
          </a:p>
          <a:p>
            <a:pPr lvl="1"/>
            <a:r>
              <a:rPr lang="en-US" dirty="0" smtClean="0"/>
              <a:t>Provides maximum exposure to the surgeon</a:t>
            </a:r>
          </a:p>
          <a:p>
            <a:pPr lvl="1"/>
            <a:r>
              <a:rPr lang="en-US" dirty="0" smtClean="0"/>
              <a:t>Median </a:t>
            </a:r>
            <a:r>
              <a:rPr lang="en-US" dirty="0" err="1" smtClean="0"/>
              <a:t>Sternotomy</a:t>
            </a:r>
            <a:endParaRPr lang="en-US" dirty="0" smtClean="0"/>
          </a:p>
          <a:p>
            <a:pPr lvl="2"/>
            <a:r>
              <a:rPr lang="en-US" dirty="0" smtClean="0"/>
              <a:t>Sawing through the sternum</a:t>
            </a:r>
          </a:p>
          <a:p>
            <a:r>
              <a:rPr lang="en-US" dirty="0" smtClean="0"/>
              <a:t>Minimally Invasive Procedures</a:t>
            </a:r>
          </a:p>
          <a:p>
            <a:pPr lvl="1"/>
            <a:r>
              <a:rPr lang="en-US" dirty="0" smtClean="0"/>
              <a:t>Anterior </a:t>
            </a:r>
            <a:r>
              <a:rPr lang="en-US" dirty="0" err="1" smtClean="0"/>
              <a:t>Thoracotomy</a:t>
            </a:r>
            <a:endParaRPr lang="en-US" dirty="0" smtClean="0"/>
          </a:p>
          <a:p>
            <a:pPr lvl="2"/>
            <a:r>
              <a:rPr lang="en-US" dirty="0" smtClean="0"/>
              <a:t>Done for Mini AVR</a:t>
            </a:r>
          </a:p>
          <a:p>
            <a:pPr lvl="1"/>
            <a:r>
              <a:rPr lang="en-US" dirty="0" smtClean="0"/>
              <a:t>Mini </a:t>
            </a:r>
            <a:r>
              <a:rPr lang="en-US" dirty="0" err="1" smtClean="0"/>
              <a:t>Sternotomy</a:t>
            </a:r>
            <a:endParaRPr lang="en-US" dirty="0" smtClean="0"/>
          </a:p>
          <a:p>
            <a:pPr lvl="2"/>
            <a:r>
              <a:rPr lang="en-US" dirty="0" smtClean="0"/>
              <a:t>Done for Mini AVR</a:t>
            </a:r>
          </a:p>
          <a:p>
            <a:pPr lvl="1"/>
            <a:r>
              <a:rPr lang="en-US" dirty="0" smtClean="0"/>
              <a:t>Right </a:t>
            </a:r>
            <a:r>
              <a:rPr lang="en-US" dirty="0" err="1" smtClean="0"/>
              <a:t>Thoracotomy</a:t>
            </a:r>
            <a:endParaRPr lang="en-US" dirty="0" smtClean="0"/>
          </a:p>
          <a:p>
            <a:pPr lvl="2"/>
            <a:r>
              <a:rPr lang="en-US" dirty="0" smtClean="0"/>
              <a:t>Done for Mini MVR</a:t>
            </a:r>
          </a:p>
          <a:p>
            <a:pPr lvl="1"/>
            <a:r>
              <a:rPr lang="en-US" dirty="0" smtClean="0"/>
              <a:t>Left </a:t>
            </a:r>
            <a:r>
              <a:rPr lang="en-US" dirty="0" err="1" smtClean="0"/>
              <a:t>Thoracotomy</a:t>
            </a:r>
            <a:endParaRPr lang="en-US" dirty="0" smtClean="0"/>
          </a:p>
          <a:p>
            <a:pPr lvl="2"/>
            <a:r>
              <a:rPr lang="en-US" dirty="0" smtClean="0"/>
              <a:t>Done for MIDCAB</a:t>
            </a:r>
          </a:p>
          <a:p>
            <a:pPr lvl="3"/>
            <a:r>
              <a:rPr lang="en-US" dirty="0" smtClean="0"/>
              <a:t>Minimally invasive CABG, one or two jumps using LIMA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Median </a:t>
            </a:r>
            <a:r>
              <a:rPr lang="en-US" dirty="0" err="1" smtClean="0"/>
              <a:t>Sternotomy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r>
              <a:rPr lang="en-US" dirty="0" smtClean="0"/>
              <a:t>Provides the best exposure</a:t>
            </a:r>
          </a:p>
          <a:p>
            <a:r>
              <a:rPr lang="en-US" dirty="0" smtClean="0"/>
              <a:t>We </a:t>
            </a:r>
            <a:r>
              <a:rPr lang="en-US" dirty="0" err="1" smtClean="0"/>
              <a:t>cannulate</a:t>
            </a:r>
            <a:r>
              <a:rPr lang="en-US" dirty="0" smtClean="0"/>
              <a:t> “Centrally”</a:t>
            </a:r>
          </a:p>
          <a:p>
            <a:pPr lvl="1"/>
            <a:r>
              <a:rPr lang="en-US" dirty="0" smtClean="0"/>
              <a:t>Ascending Aorta</a:t>
            </a:r>
          </a:p>
          <a:p>
            <a:pPr lvl="1"/>
            <a:r>
              <a:rPr lang="en-US" dirty="0" smtClean="0"/>
              <a:t>Right Atrium</a:t>
            </a:r>
          </a:p>
          <a:p>
            <a:endParaRPr lang="en-US" dirty="0"/>
          </a:p>
        </p:txBody>
      </p:sp>
      <p:pic>
        <p:nvPicPr>
          <p:cNvPr id="4" name="Picture 3" descr="median sternotomy.bmp"/>
          <p:cNvPicPr>
            <a:picLocks noChangeAspect="1"/>
          </p:cNvPicPr>
          <p:nvPr/>
        </p:nvPicPr>
        <p:blipFill>
          <a:blip r:embed="rId2" cstate="print"/>
          <a:srcRect l="15600" t="8229" r="18000" b="16457"/>
          <a:stretch>
            <a:fillRect/>
          </a:stretch>
        </p:blipFill>
        <p:spPr>
          <a:xfrm>
            <a:off x="4846320" y="2133600"/>
            <a:ext cx="4297680" cy="426518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Anterior </a:t>
            </a:r>
            <a:r>
              <a:rPr lang="en-US" dirty="0" err="1" smtClean="0"/>
              <a:t>Thoracotomy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access for AVR only</a:t>
            </a:r>
          </a:p>
          <a:p>
            <a:pPr lvl="1"/>
            <a:r>
              <a:rPr lang="en-US" dirty="0" smtClean="0"/>
              <a:t>No access to lateral part of the heart</a:t>
            </a:r>
          </a:p>
          <a:p>
            <a:r>
              <a:rPr lang="en-US" dirty="0" err="1" smtClean="0"/>
              <a:t>Cannulate</a:t>
            </a:r>
            <a:r>
              <a:rPr lang="en-US" dirty="0" smtClean="0"/>
              <a:t> </a:t>
            </a:r>
            <a:r>
              <a:rPr lang="en-US" dirty="0" err="1" smtClean="0"/>
              <a:t>Femorally</a:t>
            </a:r>
            <a:r>
              <a:rPr lang="en-US" dirty="0" smtClean="0"/>
              <a:t> ideally</a:t>
            </a:r>
          </a:p>
          <a:p>
            <a:pPr lvl="1"/>
            <a:r>
              <a:rPr lang="en-US" dirty="0" smtClean="0"/>
              <a:t>Can use central aortic </a:t>
            </a:r>
            <a:r>
              <a:rPr lang="en-US" dirty="0" err="1" smtClean="0"/>
              <a:t>cannula</a:t>
            </a:r>
            <a:r>
              <a:rPr lang="en-US" dirty="0" smtClean="0"/>
              <a:t> (straight)</a:t>
            </a:r>
          </a:p>
          <a:p>
            <a:pPr lvl="1"/>
            <a:r>
              <a:rPr lang="en-US" dirty="0" smtClean="0"/>
              <a:t>Can use central venous </a:t>
            </a:r>
            <a:r>
              <a:rPr lang="en-US" dirty="0" err="1" smtClean="0"/>
              <a:t>cannula</a:t>
            </a:r>
            <a:r>
              <a:rPr lang="en-US" dirty="0" smtClean="0"/>
              <a:t> (gets in the way)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right anterior thoracotomy.jpg"/>
          <p:cNvPicPr>
            <a:picLocks noChangeAspect="1"/>
          </p:cNvPicPr>
          <p:nvPr/>
        </p:nvPicPr>
        <p:blipFill>
          <a:blip r:embed="rId2" cstate="print"/>
          <a:srcRect l="22000" t="17944" r="32000" b="33645"/>
          <a:stretch>
            <a:fillRect/>
          </a:stretch>
        </p:blipFill>
        <p:spPr>
          <a:xfrm>
            <a:off x="5257800" y="2438400"/>
            <a:ext cx="3422581" cy="321184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</a:t>
            </a:r>
            <a:r>
              <a:rPr lang="en-US" dirty="0" err="1" smtClean="0"/>
              <a:t>Sternotomy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239000" cy="4525963"/>
          </a:xfrm>
        </p:spPr>
        <p:txBody>
          <a:bodyPr/>
          <a:lstStyle/>
          <a:p>
            <a:r>
              <a:rPr lang="en-US" dirty="0" smtClean="0"/>
              <a:t>Another option for minimally invasive AVR</a:t>
            </a:r>
          </a:p>
          <a:p>
            <a:r>
              <a:rPr lang="en-US" dirty="0" smtClean="0"/>
              <a:t>Little to no access of vena cava, RA</a:t>
            </a:r>
            <a:endParaRPr lang="en-US" dirty="0"/>
          </a:p>
        </p:txBody>
      </p:sp>
      <p:pic>
        <p:nvPicPr>
          <p:cNvPr id="4" name="Picture 3" descr="mini sternotomy.jpg"/>
          <p:cNvPicPr>
            <a:picLocks noChangeAspect="1"/>
          </p:cNvPicPr>
          <p:nvPr/>
        </p:nvPicPr>
        <p:blipFill>
          <a:blip r:embed="rId2" cstate="print"/>
          <a:srcRect l="23057" t="4114" r="20961" b="22629"/>
          <a:stretch>
            <a:fillRect/>
          </a:stretch>
        </p:blipFill>
        <p:spPr>
          <a:xfrm>
            <a:off x="2133600" y="3276600"/>
            <a:ext cx="5105400" cy="34037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Lateral </a:t>
            </a:r>
            <a:r>
              <a:rPr lang="en-US" dirty="0" err="1" smtClean="0"/>
              <a:t>Thoracotomy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2514599"/>
          </a:xfrm>
        </p:spPr>
        <p:txBody>
          <a:bodyPr/>
          <a:lstStyle/>
          <a:p>
            <a:r>
              <a:rPr lang="en-US" dirty="0" smtClean="0"/>
              <a:t>Used for Mini MVRs</a:t>
            </a:r>
          </a:p>
          <a:p>
            <a:r>
              <a:rPr lang="en-US" dirty="0" smtClean="0"/>
              <a:t>Cannot access ascending aorta</a:t>
            </a:r>
          </a:p>
          <a:p>
            <a:r>
              <a:rPr lang="en-US" dirty="0" smtClean="0"/>
              <a:t>Special X-clamp used through a separate port</a:t>
            </a:r>
          </a:p>
          <a:p>
            <a:r>
              <a:rPr lang="en-US" dirty="0" smtClean="0"/>
              <a:t>Femoral </a:t>
            </a:r>
            <a:r>
              <a:rPr lang="en-US" dirty="0" err="1" smtClean="0"/>
              <a:t>cannulation</a:t>
            </a:r>
            <a:endParaRPr lang="en-US" dirty="0"/>
          </a:p>
        </p:txBody>
      </p:sp>
      <p:pic>
        <p:nvPicPr>
          <p:cNvPr id="4" name="Picture 3" descr="right thoracotomy for mini mvr.png"/>
          <p:cNvPicPr>
            <a:picLocks noChangeAspect="1"/>
          </p:cNvPicPr>
          <p:nvPr/>
        </p:nvPicPr>
        <p:blipFill>
          <a:blip r:embed="rId2" cstate="print"/>
          <a:srcRect l="6590" r="39542" b="22550"/>
          <a:stretch>
            <a:fillRect/>
          </a:stretch>
        </p:blipFill>
        <p:spPr>
          <a:xfrm>
            <a:off x="4572000" y="3421464"/>
            <a:ext cx="3505200" cy="34365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</a:t>
            </a:r>
            <a:r>
              <a:rPr lang="en-US" dirty="0" err="1" smtClean="0"/>
              <a:t>Thoracotomy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Done for MIDCAB</a:t>
            </a:r>
          </a:p>
          <a:p>
            <a:r>
              <a:rPr lang="en-US" dirty="0" smtClean="0"/>
              <a:t>Cannot access right side of heart</a:t>
            </a:r>
          </a:p>
          <a:p>
            <a:r>
              <a:rPr lang="en-US" dirty="0" err="1" smtClean="0"/>
              <a:t>Cannulate</a:t>
            </a:r>
            <a:r>
              <a:rPr lang="en-US" dirty="0" smtClean="0"/>
              <a:t> </a:t>
            </a:r>
            <a:r>
              <a:rPr lang="en-US" dirty="0" err="1" smtClean="0"/>
              <a:t>Femorally</a:t>
            </a:r>
            <a:r>
              <a:rPr lang="en-US" dirty="0" smtClean="0"/>
              <a:t>, though usually Off-Pump case</a:t>
            </a:r>
            <a:endParaRPr lang="en-US" dirty="0"/>
          </a:p>
        </p:txBody>
      </p:sp>
      <p:pic>
        <p:nvPicPr>
          <p:cNvPr id="4" name="Picture 3" descr="midcab.jpg"/>
          <p:cNvPicPr>
            <a:picLocks noChangeAspect="1"/>
          </p:cNvPicPr>
          <p:nvPr/>
        </p:nvPicPr>
        <p:blipFill>
          <a:blip r:embed="rId2" cstate="print"/>
          <a:srcRect l="50000"/>
          <a:stretch>
            <a:fillRect/>
          </a:stretch>
        </p:blipFill>
        <p:spPr>
          <a:xfrm>
            <a:off x="2743200" y="3570880"/>
            <a:ext cx="4443118" cy="328712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Trans-</a:t>
            </a:r>
            <a:r>
              <a:rPr lang="en-US" dirty="0" err="1" smtClean="0"/>
              <a:t>cathetar</a:t>
            </a:r>
            <a:r>
              <a:rPr lang="en-US" dirty="0" smtClean="0"/>
              <a:t> Aortic Valve Replacements (TAVR)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Aortic valves inserted </a:t>
            </a:r>
            <a:r>
              <a:rPr lang="en-US" dirty="0" err="1" smtClean="0"/>
              <a:t>percutaneously</a:t>
            </a:r>
            <a:endParaRPr lang="en-US" dirty="0" smtClean="0"/>
          </a:p>
          <a:p>
            <a:r>
              <a:rPr lang="en-US" dirty="0" smtClean="0"/>
              <a:t>Two access points:</a:t>
            </a:r>
          </a:p>
          <a:p>
            <a:pPr lvl="1"/>
            <a:r>
              <a:rPr lang="en-US" dirty="0" smtClean="0"/>
              <a:t>Trans-Femoral</a:t>
            </a:r>
          </a:p>
          <a:p>
            <a:pPr lvl="2"/>
            <a:r>
              <a:rPr lang="en-US" dirty="0" smtClean="0"/>
              <a:t>Through the femoral artery</a:t>
            </a:r>
          </a:p>
          <a:p>
            <a:pPr lvl="1"/>
            <a:r>
              <a:rPr lang="en-US" dirty="0" smtClean="0"/>
              <a:t>Trans-Apical</a:t>
            </a:r>
          </a:p>
          <a:p>
            <a:pPr lvl="2"/>
            <a:r>
              <a:rPr lang="en-US" dirty="0" smtClean="0"/>
              <a:t>Directly into the apex of the LV</a:t>
            </a:r>
          </a:p>
          <a:p>
            <a:r>
              <a:rPr lang="en-US" dirty="0" err="1" smtClean="0"/>
              <a:t>Bioprosthetic</a:t>
            </a:r>
            <a:r>
              <a:rPr lang="en-US" dirty="0" smtClean="0"/>
              <a:t> valves are deployed over top of the patients native </a:t>
            </a:r>
            <a:r>
              <a:rPr lang="en-US" dirty="0" err="1" smtClean="0"/>
              <a:t>stenotic</a:t>
            </a:r>
            <a:r>
              <a:rPr lang="en-US" dirty="0" smtClean="0"/>
              <a:t> Aortic Valve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TAVR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Access is gained through femoral artery or LV apex</a:t>
            </a:r>
          </a:p>
          <a:p>
            <a:r>
              <a:rPr lang="en-US" dirty="0" smtClean="0"/>
              <a:t>Trans-venous pacer sent up through femoral vein</a:t>
            </a:r>
          </a:p>
          <a:p>
            <a:r>
              <a:rPr lang="en-US" dirty="0" smtClean="0"/>
              <a:t>Balloon angioplasty sent up through femoral artery and obliterate the native aortic valve, crushing the calcium up into the aortic wall</a:t>
            </a:r>
          </a:p>
          <a:p>
            <a:r>
              <a:rPr lang="en-US" dirty="0" err="1" smtClean="0"/>
              <a:t>Percutaneous</a:t>
            </a:r>
            <a:r>
              <a:rPr lang="en-US" dirty="0" smtClean="0"/>
              <a:t> aortic valve sent up through artery and deployed over top of the existing valve</a:t>
            </a:r>
          </a:p>
          <a:p>
            <a:r>
              <a:rPr lang="en-US" dirty="0" smtClean="0"/>
              <a:t>Position and function checked on echo</a:t>
            </a:r>
          </a:p>
          <a:p>
            <a:r>
              <a:rPr lang="en-US" dirty="0" smtClean="0">
                <a:hlinkClick r:id="rId2"/>
              </a:rPr>
              <a:t>VIDEO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tavr 1.jpg"/>
          <p:cNvPicPr>
            <a:picLocks noChangeAspect="1"/>
          </p:cNvPicPr>
          <p:nvPr/>
        </p:nvPicPr>
        <p:blipFill>
          <a:blip r:embed="rId3" cstate="print"/>
          <a:srcRect l="12422" r="16563"/>
          <a:stretch>
            <a:fillRect/>
          </a:stretch>
        </p:blipFill>
        <p:spPr>
          <a:xfrm>
            <a:off x="6172200" y="381000"/>
            <a:ext cx="2582480" cy="4419600"/>
          </a:xfrm>
          <a:prstGeom prst="rect">
            <a:avLst/>
          </a:prstGeom>
        </p:spPr>
      </p:pic>
      <p:pic>
        <p:nvPicPr>
          <p:cNvPr id="5" name="Picture 4" descr="tavr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4465906"/>
            <a:ext cx="2933700" cy="239209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Perfusion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err="1" smtClean="0"/>
              <a:t>Autologous</a:t>
            </a:r>
            <a:r>
              <a:rPr lang="en-US" u="sng" dirty="0" smtClean="0"/>
              <a:t> Blood Salvage- “Cell Saver”</a:t>
            </a:r>
          </a:p>
          <a:p>
            <a:pPr lvl="1"/>
            <a:r>
              <a:rPr lang="en-US" dirty="0" smtClean="0"/>
              <a:t>Used in cases where blood loss is significant</a:t>
            </a:r>
          </a:p>
          <a:p>
            <a:pPr lvl="2"/>
            <a:r>
              <a:rPr lang="en-US" dirty="0" smtClean="0"/>
              <a:t>Collect patients whole blood</a:t>
            </a:r>
          </a:p>
          <a:p>
            <a:pPr lvl="2"/>
            <a:r>
              <a:rPr lang="en-US" dirty="0" smtClean="0"/>
              <a:t>Process it in a large centrifuge to isolate RBCs</a:t>
            </a:r>
          </a:p>
          <a:p>
            <a:pPr lvl="2"/>
            <a:r>
              <a:rPr lang="en-US" dirty="0" smtClean="0"/>
              <a:t>Wash the RBCs with saline</a:t>
            </a:r>
          </a:p>
          <a:p>
            <a:pPr lvl="2"/>
            <a:r>
              <a:rPr lang="en-US" dirty="0" smtClean="0"/>
              <a:t>Give back concentrated RBCs</a:t>
            </a:r>
          </a:p>
          <a:p>
            <a:pPr lvl="1"/>
            <a:r>
              <a:rPr lang="en-US" dirty="0" smtClean="0"/>
              <a:t>Provides an alternative to giving donor blood</a:t>
            </a:r>
            <a:endParaRPr lang="en-US" dirty="0"/>
          </a:p>
        </p:txBody>
      </p:sp>
      <p:pic>
        <p:nvPicPr>
          <p:cNvPr id="4" name="Picture 3" descr="cell sa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371600"/>
            <a:ext cx="3400425" cy="52806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Perfusion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51054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smtClean="0"/>
              <a:t>Platelet Gel Therapy- </a:t>
            </a:r>
            <a:r>
              <a:rPr lang="en-US" dirty="0" smtClean="0"/>
              <a:t>aka (PRP)</a:t>
            </a:r>
          </a:p>
          <a:p>
            <a:pPr lvl="1"/>
            <a:r>
              <a:rPr lang="en-US" dirty="0" smtClean="0"/>
              <a:t>Taking a sample of the patients whole blood (60-100cc)</a:t>
            </a:r>
          </a:p>
          <a:p>
            <a:pPr lvl="1"/>
            <a:r>
              <a:rPr lang="en-US" dirty="0" smtClean="0"/>
              <a:t>Putting it through a centrifuge to separate it in three parts</a:t>
            </a:r>
          </a:p>
          <a:p>
            <a:pPr lvl="2"/>
            <a:r>
              <a:rPr lang="en-US" u="sng" dirty="0" smtClean="0"/>
              <a:t>Platelet Rich Plasma (PRP)- </a:t>
            </a:r>
            <a:r>
              <a:rPr lang="en-US" dirty="0" smtClean="0"/>
              <a:t>full of human growth factors to aid in the healing process and fighting off infection</a:t>
            </a:r>
          </a:p>
          <a:p>
            <a:pPr lvl="2"/>
            <a:r>
              <a:rPr lang="en-US" dirty="0" smtClean="0"/>
              <a:t>Platelet Poor Plasma (PPP)- has similar properties to PRP, just in a lower amount</a:t>
            </a:r>
          </a:p>
          <a:p>
            <a:pPr lvl="2"/>
            <a:r>
              <a:rPr lang="en-US" dirty="0" smtClean="0"/>
              <a:t>RBCs- discarded</a:t>
            </a:r>
          </a:p>
          <a:p>
            <a:pPr lvl="1"/>
            <a:r>
              <a:rPr lang="en-US" dirty="0" smtClean="0"/>
              <a:t>PRP therapy uses your body’s own growth factors to expedite the healing process</a:t>
            </a:r>
          </a:p>
        </p:txBody>
      </p:sp>
      <p:pic>
        <p:nvPicPr>
          <p:cNvPr id="4" name="Picture 3" descr="platelet gel magella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4425" y="1371600"/>
            <a:ext cx="4219575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Perfusion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smtClean="0"/>
              <a:t>Intra-Aortic Balloon Pumps (IABP)-</a:t>
            </a:r>
          </a:p>
          <a:p>
            <a:pPr lvl="1"/>
            <a:r>
              <a:rPr lang="en-US" dirty="0" smtClean="0"/>
              <a:t>Ventricular Assist Device using counter-pulsation to increase the amount of coronary perfusion</a:t>
            </a:r>
          </a:p>
          <a:p>
            <a:pPr lvl="2"/>
            <a:r>
              <a:rPr lang="en-US" dirty="0" smtClean="0"/>
              <a:t>Works by increasing the Diastolic Blood Pressure</a:t>
            </a:r>
          </a:p>
          <a:p>
            <a:pPr lvl="3"/>
            <a:r>
              <a:rPr lang="en-US" dirty="0" smtClean="0"/>
              <a:t>The coronary arteries are </a:t>
            </a:r>
            <a:r>
              <a:rPr lang="en-US" dirty="0" err="1" smtClean="0"/>
              <a:t>perfused</a:t>
            </a:r>
            <a:r>
              <a:rPr lang="en-US" dirty="0" smtClean="0"/>
              <a:t> in Diastole </a:t>
            </a:r>
          </a:p>
          <a:p>
            <a:pPr lvl="1"/>
            <a:r>
              <a:rPr lang="en-US" dirty="0" smtClean="0"/>
              <a:t>Used in patients with CAD, have low Cardiac Output</a:t>
            </a:r>
          </a:p>
          <a:p>
            <a:pPr lvl="2"/>
            <a:r>
              <a:rPr lang="en-US" dirty="0" smtClean="0"/>
              <a:t>Can bridge the gap to surgery or PCI (stent), or provide additional support after surgery</a:t>
            </a:r>
          </a:p>
          <a:p>
            <a:pPr lvl="2"/>
            <a:r>
              <a:rPr lang="en-US" dirty="0" smtClean="0"/>
              <a:t>Roughly increases Cardiac Output by 10%</a:t>
            </a:r>
            <a:endParaRPr lang="en-US" dirty="0"/>
          </a:p>
        </p:txBody>
      </p:sp>
      <p:pic>
        <p:nvPicPr>
          <p:cNvPr id="4" name="Picture 3" descr="iabp cons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4091" y="1524000"/>
            <a:ext cx="3749909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Perfusion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Extracorporeal Membrane Oxygenation (ECMO)-</a:t>
            </a:r>
          </a:p>
          <a:p>
            <a:pPr lvl="1"/>
            <a:r>
              <a:rPr lang="en-US" dirty="0" smtClean="0"/>
              <a:t>Utilizes a smaller “closed” (no </a:t>
            </a:r>
            <a:r>
              <a:rPr lang="en-US" dirty="0" err="1" smtClean="0"/>
              <a:t>resevoir</a:t>
            </a:r>
            <a:r>
              <a:rPr lang="en-US" dirty="0" smtClean="0"/>
              <a:t>) bypass circuit to provide long term support</a:t>
            </a:r>
          </a:p>
          <a:p>
            <a:pPr lvl="1"/>
            <a:r>
              <a:rPr lang="en-US" dirty="0" smtClean="0"/>
              <a:t>Can provide purely respiratory support (V-V)</a:t>
            </a:r>
          </a:p>
          <a:p>
            <a:pPr lvl="2"/>
            <a:r>
              <a:rPr lang="en-US" dirty="0" smtClean="0"/>
              <a:t>Drain from a Vein, give back to a vein after oxygenating</a:t>
            </a:r>
          </a:p>
          <a:p>
            <a:pPr lvl="2"/>
            <a:r>
              <a:rPr lang="en-US" dirty="0" smtClean="0"/>
              <a:t>Don’t bypass anything, just oxygenate the blood</a:t>
            </a:r>
          </a:p>
          <a:p>
            <a:pPr lvl="1"/>
            <a:r>
              <a:rPr lang="en-US" dirty="0" smtClean="0"/>
              <a:t>Can provide cardiac and respiratory support (V-A)</a:t>
            </a:r>
          </a:p>
          <a:p>
            <a:pPr lvl="2"/>
            <a:r>
              <a:rPr lang="en-US" dirty="0" smtClean="0"/>
              <a:t>Drain from a Vein, give back to an artery</a:t>
            </a:r>
          </a:p>
          <a:p>
            <a:pPr lvl="2"/>
            <a:r>
              <a:rPr lang="en-US" dirty="0" smtClean="0"/>
              <a:t>Bypass the heart and lungs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ECMO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Circuit-</a:t>
            </a:r>
          </a:p>
          <a:p>
            <a:pPr lvl="1"/>
            <a:r>
              <a:rPr lang="en-US" dirty="0" smtClean="0"/>
              <a:t>Drainage </a:t>
            </a:r>
            <a:r>
              <a:rPr lang="en-US" dirty="0" err="1" smtClean="0"/>
              <a:t>cannula</a:t>
            </a:r>
            <a:endParaRPr lang="en-US" dirty="0" smtClean="0"/>
          </a:p>
          <a:p>
            <a:pPr lvl="1"/>
            <a:r>
              <a:rPr lang="en-US" dirty="0" smtClean="0"/>
              <a:t>Tubing</a:t>
            </a:r>
          </a:p>
          <a:p>
            <a:pPr lvl="1"/>
            <a:r>
              <a:rPr lang="en-US" dirty="0" smtClean="0"/>
              <a:t>Centrifugal Pump</a:t>
            </a:r>
          </a:p>
          <a:p>
            <a:pPr lvl="1"/>
            <a:r>
              <a:rPr lang="en-US" dirty="0" smtClean="0"/>
              <a:t>Oxygenator</a:t>
            </a:r>
          </a:p>
          <a:p>
            <a:pPr lvl="1"/>
            <a:r>
              <a:rPr lang="en-US" dirty="0" smtClean="0"/>
              <a:t>Heater-Cooler</a:t>
            </a:r>
          </a:p>
          <a:p>
            <a:pPr lvl="1"/>
            <a:r>
              <a:rPr lang="en-US" dirty="0" smtClean="0"/>
              <a:t>Return </a:t>
            </a:r>
            <a:r>
              <a:rPr lang="en-US" dirty="0" err="1" smtClean="0"/>
              <a:t>cannula</a:t>
            </a:r>
            <a:endParaRPr lang="en-US" dirty="0" smtClean="0"/>
          </a:p>
          <a:p>
            <a:r>
              <a:rPr lang="en-US" dirty="0" smtClean="0"/>
              <a:t>Take blood</a:t>
            </a:r>
          </a:p>
          <a:p>
            <a:r>
              <a:rPr lang="en-US" dirty="0" smtClean="0"/>
              <a:t>Oxygenate it</a:t>
            </a:r>
          </a:p>
          <a:p>
            <a:r>
              <a:rPr lang="en-US" dirty="0" smtClean="0"/>
              <a:t>Give it back</a:t>
            </a:r>
            <a:endParaRPr lang="en-US" dirty="0"/>
          </a:p>
        </p:txBody>
      </p:sp>
      <p:pic>
        <p:nvPicPr>
          <p:cNvPr id="4" name="Picture 3" descr="ecmo circuit.png"/>
          <p:cNvPicPr>
            <a:picLocks noChangeAspect="1"/>
          </p:cNvPicPr>
          <p:nvPr/>
        </p:nvPicPr>
        <p:blipFill>
          <a:blip r:embed="rId2" cstate="print"/>
          <a:srcRect l="27891" t="10501"/>
          <a:stretch>
            <a:fillRect/>
          </a:stretch>
        </p:blipFill>
        <p:spPr>
          <a:xfrm>
            <a:off x="4391984" y="1828800"/>
            <a:ext cx="4752016" cy="39164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13409</TotalTime>
  <Words>1596</Words>
  <Application>Microsoft Office PowerPoint</Application>
  <PresentationFormat>On-screen Show (4:3)</PresentationFormat>
  <Paragraphs>263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Intro to Cardiothoracic Surgery</vt:lpstr>
      <vt:lpstr>Cardiovascular Perfusionist</vt:lpstr>
      <vt:lpstr>The Perfusionist</vt:lpstr>
      <vt:lpstr>Cardiac Surgery</vt:lpstr>
      <vt:lpstr>Cardiopulmonary Bypass</vt:lpstr>
      <vt:lpstr>Cardiopulmonary Bypass Circuit</vt:lpstr>
      <vt:lpstr>Cannulas</vt:lpstr>
      <vt:lpstr>Heart and Lung Machine in the OR</vt:lpstr>
      <vt:lpstr>Venous Drainage</vt:lpstr>
      <vt:lpstr>Centrifugal Pump Head</vt:lpstr>
      <vt:lpstr>Arterial Line</vt:lpstr>
      <vt:lpstr>Arresting the Heart</vt:lpstr>
      <vt:lpstr>Responsibilities of the Perfusionist</vt:lpstr>
      <vt:lpstr>Types of Cardiac Cases</vt:lpstr>
      <vt:lpstr>CABGs</vt:lpstr>
      <vt:lpstr>Coronary Arteries</vt:lpstr>
      <vt:lpstr>Bypass Grafting</vt:lpstr>
      <vt:lpstr>Heart Valves</vt:lpstr>
      <vt:lpstr>Valvular Dysfunction</vt:lpstr>
      <vt:lpstr>Valvular Dysfunction</vt:lpstr>
      <vt:lpstr>Valve Repair</vt:lpstr>
      <vt:lpstr>Valve Replacement</vt:lpstr>
      <vt:lpstr>Valve Replacement</vt:lpstr>
      <vt:lpstr>Aortic Valve Replacement</vt:lpstr>
      <vt:lpstr>Aortic Valve Replacement</vt:lpstr>
      <vt:lpstr>Aortic Valve Replacement</vt:lpstr>
      <vt:lpstr>Aortic Aneurysms/Dissections</vt:lpstr>
      <vt:lpstr>Techniques of Exposing the Heart</vt:lpstr>
      <vt:lpstr>Median Sternotomy</vt:lpstr>
      <vt:lpstr>Right Anterior Thoracotomy</vt:lpstr>
      <vt:lpstr>Mini Sternotomy</vt:lpstr>
      <vt:lpstr>Right Lateral Thoracotomy</vt:lpstr>
      <vt:lpstr>Left Thoracotomy</vt:lpstr>
      <vt:lpstr>Trans-cathetar Aortic Valve Replacements (TAVR)</vt:lpstr>
      <vt:lpstr>TAVR</vt:lpstr>
      <vt:lpstr>Other Perfusion Services</vt:lpstr>
      <vt:lpstr>Other Perfusion Services</vt:lpstr>
      <vt:lpstr>Other Perfusion Services</vt:lpstr>
      <vt:lpstr>Other Perfusion Services</vt:lpstr>
      <vt:lpstr>ECMO Circuit</vt:lpstr>
    </vt:vector>
  </TitlesOfParts>
  <Company>Cooper University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Cardiothoracic Surgery</dc:title>
  <dc:creator>hancock-michael</dc:creator>
  <cp:lastModifiedBy>hancock-michael</cp:lastModifiedBy>
  <cp:revision>97</cp:revision>
  <cp:lastPrinted>2014-09-04T17:02:51Z</cp:lastPrinted>
  <dcterms:created xsi:type="dcterms:W3CDTF">2013-08-30T19:28:34Z</dcterms:created>
  <dcterms:modified xsi:type="dcterms:W3CDTF">2014-09-11T14:48:09Z</dcterms:modified>
</cp:coreProperties>
</file>