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72" r:id="rId14"/>
    <p:sldId id="269" r:id="rId15"/>
    <p:sldId id="271" r:id="rId16"/>
    <p:sldId id="295" r:id="rId17"/>
    <p:sldId id="273" r:id="rId18"/>
    <p:sldId id="265" r:id="rId19"/>
    <p:sldId id="270" r:id="rId20"/>
    <p:sldId id="274" r:id="rId21"/>
    <p:sldId id="275" r:id="rId22"/>
    <p:sldId id="276" r:id="rId23"/>
    <p:sldId id="277" r:id="rId24"/>
    <p:sldId id="279" r:id="rId25"/>
    <p:sldId id="278" r:id="rId26"/>
    <p:sldId id="280" r:id="rId27"/>
    <p:sldId id="281" r:id="rId28"/>
    <p:sldId id="282" r:id="rId29"/>
    <p:sldId id="288" r:id="rId30"/>
    <p:sldId id="283" r:id="rId31"/>
    <p:sldId id="284" r:id="rId32"/>
    <p:sldId id="285" r:id="rId33"/>
    <p:sldId id="286" r:id="rId34"/>
    <p:sldId id="287" r:id="rId35"/>
    <p:sldId id="289" r:id="rId36"/>
    <p:sldId id="290" r:id="rId37"/>
    <p:sldId id="291" r:id="rId38"/>
    <p:sldId id="292" r:id="rId39"/>
    <p:sldId id="293" r:id="rId40"/>
    <p:sldId id="301" r:id="rId41"/>
    <p:sldId id="296" r:id="rId42"/>
    <p:sldId id="298" r:id="rId43"/>
    <p:sldId id="299" r:id="rId44"/>
    <p:sldId id="300"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F5DD0CD-EA46-4035-B277-EA32B2BE658C}" type="datetimeFigureOut">
              <a:rPr lang="en-US" smtClean="0"/>
              <a:t>11/11/2016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C6358-13A2-4AE2-A87A-379EF254638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5DD0CD-EA46-4035-B277-EA32B2BE658C}" type="datetimeFigureOut">
              <a:rPr lang="en-US" smtClean="0"/>
              <a:t>11/11/2016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C6358-13A2-4AE2-A87A-379EF254638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5DD0CD-EA46-4035-B277-EA32B2BE658C}" type="datetimeFigureOut">
              <a:rPr lang="en-US" smtClean="0"/>
              <a:t>11/11/2016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C6358-13A2-4AE2-A87A-379EF254638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F5DD0CD-EA46-4035-B277-EA32B2BE658C}" type="datetimeFigureOut">
              <a:rPr lang="en-US" smtClean="0"/>
              <a:t>11/11/2016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1C6358-13A2-4AE2-A87A-379EF254638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F5DD0CD-EA46-4035-B277-EA32B2BE658C}" type="datetimeFigureOut">
              <a:rPr lang="en-US" smtClean="0"/>
              <a:t>11/11/2016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1C6358-13A2-4AE2-A87A-379EF254638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5DD0CD-EA46-4035-B277-EA32B2BE658C}" type="datetimeFigureOut">
              <a:rPr lang="en-US" smtClean="0"/>
              <a:t>11/11/2016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1C6358-13A2-4AE2-A87A-379EF254638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5DD0CD-EA46-4035-B277-EA32B2BE658C}" type="datetimeFigureOut">
              <a:rPr lang="en-US" smtClean="0"/>
              <a:t>11/11/2016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1C6358-13A2-4AE2-A87A-379EF254638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5DD0CD-EA46-4035-B277-EA32B2BE658C}" type="datetimeFigureOut">
              <a:rPr lang="en-US" smtClean="0"/>
              <a:t>11/11/2016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1C6358-13A2-4AE2-A87A-379EF254638F}"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FF5DD0CD-EA46-4035-B277-EA32B2BE658C}" type="datetimeFigureOut">
              <a:rPr lang="en-US" smtClean="0"/>
              <a:t>11/11/2016</a:t>
            </a:fld>
            <a:endParaRPr lang="en-US"/>
          </a:p>
        </p:txBody>
      </p:sp>
      <p:sp>
        <p:nvSpPr>
          <p:cNvPr id="9" name="Slide Number Placeholder 8"/>
          <p:cNvSpPr>
            <a:spLocks noGrp="1"/>
          </p:cNvSpPr>
          <p:nvPr>
            <p:ph type="sldNum" sz="quarter" idx="11"/>
          </p:nvPr>
        </p:nvSpPr>
        <p:spPr/>
        <p:txBody>
          <a:bodyPr/>
          <a:lstStyle/>
          <a:p>
            <a:fld id="{611C6358-13A2-4AE2-A87A-379EF254638F}"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5DD0CD-EA46-4035-B277-EA32B2BE658C}" type="datetimeFigureOut">
              <a:rPr lang="en-US" smtClean="0"/>
              <a:t>11/11/2016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C6358-13A2-4AE2-A87A-379EF254638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5DD0CD-EA46-4035-B277-EA32B2BE658C}" type="datetimeFigureOut">
              <a:rPr lang="en-US" smtClean="0"/>
              <a:t>11/11/2016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C6358-13A2-4AE2-A87A-379EF254638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11C6358-13A2-4AE2-A87A-379EF254638F}"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FF5DD0CD-EA46-4035-B277-EA32B2BE658C}" type="datetimeFigureOut">
              <a:rPr lang="en-US" smtClean="0"/>
              <a:t>11/11/2016</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1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 Target="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dirty="0" smtClean="0"/>
              <a:t>Intra-Aortic Balloon Pumps</a:t>
            </a:r>
            <a:r>
              <a:rPr lang="en-US" dirty="0" smtClean="0"/>
              <a:t/>
            </a:r>
            <a:br>
              <a:rPr lang="en-US" dirty="0" smtClean="0"/>
            </a:br>
            <a:endParaRPr lang="en-US" dirty="0"/>
          </a:p>
        </p:txBody>
      </p:sp>
      <p:sp>
        <p:nvSpPr>
          <p:cNvPr id="3" name="Subtitle 2"/>
          <p:cNvSpPr>
            <a:spLocks noGrp="1"/>
          </p:cNvSpPr>
          <p:nvPr>
            <p:ph type="subTitle" idx="1"/>
          </p:nvPr>
        </p:nvSpPr>
        <p:spPr/>
        <p:txBody>
          <a:bodyPr/>
          <a:lstStyle/>
          <a:p>
            <a:r>
              <a:rPr lang="en-US" dirty="0" smtClean="0"/>
              <a:t>Michael F. </a:t>
            </a:r>
            <a:r>
              <a:rPr lang="en-US" smtClean="0"/>
              <a:t>Hancock, CCP</a:t>
            </a:r>
            <a:endParaRPr lang="en-US" dirty="0"/>
          </a:p>
        </p:txBody>
      </p:sp>
    </p:spTree>
    <p:extLst>
      <p:ext uri="{BB962C8B-B14F-4D97-AF65-F5344CB8AC3E}">
        <p14:creationId xmlns:p14="http://schemas.microsoft.com/office/powerpoint/2010/main" val="468903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IABP Primer Outline</a:t>
            </a:r>
            <a:endParaRPr lang="en-US" b="1" dirty="0"/>
          </a:p>
        </p:txBody>
      </p:sp>
      <p:sp>
        <p:nvSpPr>
          <p:cNvPr id="3" name="Content Placeholder 2"/>
          <p:cNvSpPr>
            <a:spLocks noGrp="1"/>
          </p:cNvSpPr>
          <p:nvPr>
            <p:ph idx="1"/>
          </p:nvPr>
        </p:nvSpPr>
        <p:spPr/>
        <p:txBody>
          <a:bodyPr/>
          <a:lstStyle/>
          <a:p>
            <a:r>
              <a:rPr lang="en-US" u="sng" dirty="0" smtClean="0"/>
              <a:t>IABP General Information</a:t>
            </a:r>
          </a:p>
          <a:p>
            <a:pPr lvl="1"/>
            <a:r>
              <a:rPr lang="en-US" dirty="0" smtClean="0"/>
              <a:t>Description of Technology</a:t>
            </a:r>
          </a:p>
          <a:p>
            <a:pPr lvl="1"/>
            <a:r>
              <a:rPr lang="en-US" dirty="0" smtClean="0"/>
              <a:t>Indications/Contraindications</a:t>
            </a:r>
          </a:p>
          <a:p>
            <a:r>
              <a:rPr lang="en-US" u="sng" dirty="0" smtClean="0"/>
              <a:t>Anatomy Primer</a:t>
            </a:r>
          </a:p>
          <a:p>
            <a:pPr lvl="1"/>
            <a:r>
              <a:rPr lang="en-US" dirty="0" smtClean="0"/>
              <a:t>Chambers of the heart</a:t>
            </a:r>
          </a:p>
          <a:p>
            <a:pPr lvl="1"/>
            <a:r>
              <a:rPr lang="en-US" dirty="0" smtClean="0"/>
              <a:t>Aorta and its branches</a:t>
            </a:r>
          </a:p>
          <a:p>
            <a:r>
              <a:rPr lang="en-US" u="sng" dirty="0" smtClean="0"/>
              <a:t>Physiology Primer</a:t>
            </a:r>
          </a:p>
          <a:p>
            <a:pPr lvl="1"/>
            <a:r>
              <a:rPr lang="en-US" dirty="0" smtClean="0"/>
              <a:t>Preload/Afterload</a:t>
            </a:r>
          </a:p>
          <a:p>
            <a:pPr lvl="1"/>
            <a:r>
              <a:rPr lang="en-US" dirty="0" smtClean="0"/>
              <a:t>Cardiac Cycle</a:t>
            </a:r>
          </a:p>
          <a:p>
            <a:pPr lvl="1"/>
            <a:r>
              <a:rPr lang="en-US" dirty="0" smtClean="0"/>
              <a:t>Blood Pressure</a:t>
            </a:r>
          </a:p>
          <a:p>
            <a:r>
              <a:rPr lang="en-US" dirty="0" smtClean="0"/>
              <a:t>Knowing this information will prepare you for....</a:t>
            </a:r>
            <a:endParaRPr lang="en-US" dirty="0"/>
          </a:p>
          <a:p>
            <a:pPr lvl="1"/>
            <a:endParaRPr lang="en-US" dirty="0" smtClean="0"/>
          </a:p>
          <a:p>
            <a:pPr lvl="1"/>
            <a:endParaRPr lang="en-US" dirty="0"/>
          </a:p>
        </p:txBody>
      </p:sp>
      <p:sp>
        <p:nvSpPr>
          <p:cNvPr id="4" name="TextBox 3"/>
          <p:cNvSpPr txBox="1"/>
          <p:nvPr/>
        </p:nvSpPr>
        <p:spPr>
          <a:xfrm>
            <a:off x="838200" y="5791200"/>
            <a:ext cx="7086600" cy="984885"/>
          </a:xfrm>
          <a:prstGeom prst="rect">
            <a:avLst/>
          </a:prstGeom>
          <a:noFill/>
        </p:spPr>
        <p:txBody>
          <a:bodyPr wrap="square" rtlCol="0">
            <a:spAutoFit/>
          </a:bodyPr>
          <a:lstStyle/>
          <a:p>
            <a:pPr algn="ctr"/>
            <a:r>
              <a:rPr lang="en-US" sz="4000" b="1" u="sng" dirty="0">
                <a:solidFill>
                  <a:srgbClr val="FF0000"/>
                </a:solidFill>
                <a:effectLst>
                  <a:outerShdw blurRad="55004" dist="50800" dir="5400000" algn="tl">
                    <a:srgbClr val="000000">
                      <a:alpha val="33000"/>
                    </a:srgbClr>
                  </a:outerShdw>
                </a:effectLst>
              </a:rPr>
              <a:t>Our </a:t>
            </a:r>
            <a:r>
              <a:rPr lang="en-US" sz="4000" b="1" i="1" u="sng" dirty="0">
                <a:solidFill>
                  <a:srgbClr val="FF0000"/>
                </a:solidFill>
                <a:effectLst>
                  <a:outerShdw blurRad="55004" dist="50800" dir="5400000" algn="tl">
                    <a:srgbClr val="000000">
                      <a:alpha val="33000"/>
                    </a:srgbClr>
                  </a:outerShdw>
                </a:effectLst>
              </a:rPr>
              <a:t>IABP</a:t>
            </a:r>
            <a:r>
              <a:rPr lang="en-US" sz="4000" b="1" u="sng" dirty="0">
                <a:solidFill>
                  <a:srgbClr val="FF0000"/>
                </a:solidFill>
                <a:effectLst>
                  <a:outerShdw blurRad="55004" dist="50800" dir="5400000" algn="tl">
                    <a:srgbClr val="000000">
                      <a:alpha val="33000"/>
                    </a:srgbClr>
                  </a:outerShdw>
                </a:effectLst>
              </a:rPr>
              <a:t> Board Prep Lecture!!!</a:t>
            </a:r>
            <a:endParaRPr lang="en-US" sz="4000" dirty="0">
              <a:solidFill>
                <a:srgbClr val="FF0000"/>
              </a:solidFill>
            </a:endParaRPr>
          </a:p>
          <a:p>
            <a:endParaRPr lang="en-US" dirty="0"/>
          </a:p>
        </p:txBody>
      </p:sp>
    </p:spTree>
    <p:extLst>
      <p:ext uri="{BB962C8B-B14F-4D97-AF65-F5344CB8AC3E}">
        <p14:creationId xmlns:p14="http://schemas.microsoft.com/office/powerpoint/2010/main" val="6196019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IABP Board Prep Lecture</a:t>
            </a:r>
            <a:endParaRPr lang="en-US" dirty="0"/>
          </a:p>
        </p:txBody>
      </p:sp>
      <p:sp>
        <p:nvSpPr>
          <p:cNvPr id="3" name="Content Placeholder 2"/>
          <p:cNvSpPr>
            <a:spLocks noGrp="1"/>
          </p:cNvSpPr>
          <p:nvPr>
            <p:ph idx="1"/>
          </p:nvPr>
        </p:nvSpPr>
        <p:spPr>
          <a:xfrm>
            <a:off x="457200" y="1600200"/>
            <a:ext cx="7620000" cy="5257800"/>
          </a:xfrm>
        </p:spPr>
        <p:txBody>
          <a:bodyPr/>
          <a:lstStyle/>
          <a:p>
            <a:r>
              <a:rPr lang="en-US" dirty="0" smtClean="0"/>
              <a:t>IABP Technology</a:t>
            </a:r>
          </a:p>
          <a:p>
            <a:pPr lvl="1"/>
            <a:r>
              <a:rPr lang="en-US" dirty="0" smtClean="0"/>
              <a:t>Device Information</a:t>
            </a:r>
          </a:p>
          <a:p>
            <a:pPr lvl="2"/>
            <a:r>
              <a:rPr lang="en-US" dirty="0" smtClean="0"/>
              <a:t>Components</a:t>
            </a:r>
          </a:p>
          <a:p>
            <a:pPr lvl="2"/>
            <a:r>
              <a:rPr lang="en-US" dirty="0" smtClean="0"/>
              <a:t>Modes</a:t>
            </a:r>
          </a:p>
          <a:p>
            <a:pPr lvl="2"/>
            <a:r>
              <a:rPr lang="en-US" dirty="0" smtClean="0"/>
              <a:t>Display</a:t>
            </a:r>
          </a:p>
          <a:p>
            <a:pPr lvl="1"/>
            <a:r>
              <a:rPr lang="en-US" dirty="0" smtClean="0"/>
              <a:t>Mechanism of Action</a:t>
            </a:r>
          </a:p>
          <a:p>
            <a:pPr lvl="2"/>
            <a:r>
              <a:rPr lang="en-US" dirty="0" smtClean="0"/>
              <a:t>Insertion</a:t>
            </a:r>
          </a:p>
          <a:p>
            <a:pPr lvl="2"/>
            <a:r>
              <a:rPr lang="en-US" dirty="0" smtClean="0"/>
              <a:t>Inflation/Deflation </a:t>
            </a:r>
          </a:p>
          <a:p>
            <a:pPr lvl="2"/>
            <a:r>
              <a:rPr lang="en-US" dirty="0" smtClean="0"/>
              <a:t>Waveforms/Triggers</a:t>
            </a:r>
          </a:p>
          <a:p>
            <a:pPr lvl="1"/>
            <a:r>
              <a:rPr lang="en-US" dirty="0" smtClean="0"/>
              <a:t>Clinical Benefits</a:t>
            </a:r>
          </a:p>
          <a:p>
            <a:pPr lvl="1"/>
            <a:r>
              <a:rPr lang="en-US" dirty="0" smtClean="0"/>
              <a:t>Waveform Analysis</a:t>
            </a:r>
          </a:p>
          <a:p>
            <a:pPr lvl="2"/>
            <a:r>
              <a:rPr lang="en-US" dirty="0" smtClean="0"/>
              <a:t>Troubleshooting</a:t>
            </a:r>
          </a:p>
          <a:p>
            <a:pPr lvl="1"/>
            <a:r>
              <a:rPr lang="en-US" dirty="0" smtClean="0"/>
              <a:t>Misc. Discussion</a:t>
            </a:r>
            <a:endParaRPr lang="en-US" dirty="0"/>
          </a:p>
        </p:txBody>
      </p:sp>
      <p:sp>
        <p:nvSpPr>
          <p:cNvPr id="4" name="TextBox 3"/>
          <p:cNvSpPr txBox="1"/>
          <p:nvPr/>
        </p:nvSpPr>
        <p:spPr>
          <a:xfrm>
            <a:off x="450273" y="6248400"/>
            <a:ext cx="7924800" cy="830997"/>
          </a:xfrm>
          <a:prstGeom prst="rect">
            <a:avLst/>
          </a:prstGeom>
          <a:noFill/>
        </p:spPr>
        <p:txBody>
          <a:bodyPr wrap="square" rtlCol="0">
            <a:spAutoFit/>
          </a:bodyPr>
          <a:lstStyle/>
          <a:p>
            <a:r>
              <a:rPr lang="en-US" sz="2400" b="1" u="sng" dirty="0" smtClean="0">
                <a:solidFill>
                  <a:srgbClr val="FF0000"/>
                </a:solidFill>
                <a:effectLst>
                  <a:outerShdw blurRad="55004" dist="50800" dir="5400000" algn="tl">
                    <a:srgbClr val="000000">
                      <a:alpha val="33000"/>
                    </a:srgbClr>
                  </a:outerShdw>
                </a:effectLst>
              </a:rPr>
              <a:t>But This Will Come Later...Moving on to the IABP Primer....</a:t>
            </a:r>
            <a:endParaRPr lang="en-US" sz="2400" dirty="0" smtClean="0">
              <a:solidFill>
                <a:srgbClr val="FF0000"/>
              </a:solidFill>
            </a:endParaRPr>
          </a:p>
          <a:p>
            <a:endParaRPr lang="en-US" sz="2400" dirty="0"/>
          </a:p>
        </p:txBody>
      </p:sp>
    </p:spTree>
    <p:extLst>
      <p:ext uri="{BB962C8B-B14F-4D97-AF65-F5344CB8AC3E}">
        <p14:creationId xmlns:p14="http://schemas.microsoft.com/office/powerpoint/2010/main" val="40702700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IABP Primer</a:t>
            </a:r>
            <a:endParaRPr lang="en-US" dirty="0"/>
          </a:p>
        </p:txBody>
      </p:sp>
      <p:sp>
        <p:nvSpPr>
          <p:cNvPr id="3" name="Content Placeholder 2"/>
          <p:cNvSpPr>
            <a:spLocks noGrp="1"/>
          </p:cNvSpPr>
          <p:nvPr>
            <p:ph idx="1"/>
          </p:nvPr>
        </p:nvSpPr>
        <p:spPr/>
        <p:txBody>
          <a:bodyPr/>
          <a:lstStyle/>
          <a:p>
            <a:r>
              <a:rPr lang="en-US" sz="2400" u="sng" dirty="0" smtClean="0"/>
              <a:t>IABPs-</a:t>
            </a:r>
            <a:r>
              <a:rPr lang="en-US" sz="2400" dirty="0" smtClean="0"/>
              <a:t> First line mechanical assist device </a:t>
            </a:r>
          </a:p>
          <a:p>
            <a:pPr lvl="1"/>
            <a:r>
              <a:rPr lang="en-US" dirty="0" smtClean="0"/>
              <a:t>Considered when cardiac dysfunction is secondary to CAD</a:t>
            </a:r>
          </a:p>
          <a:p>
            <a:pPr marL="411480" lvl="1" indent="0">
              <a:buNone/>
            </a:pPr>
            <a:endParaRPr lang="en-US" dirty="0" smtClean="0"/>
          </a:p>
          <a:p>
            <a:pPr lvl="1"/>
            <a:r>
              <a:rPr lang="en-US" u="sng" dirty="0" smtClean="0"/>
              <a:t>Accomplishes </a:t>
            </a:r>
            <a:r>
              <a:rPr lang="en-US" u="sng" dirty="0"/>
              <a:t>3 things:</a:t>
            </a:r>
            <a:endParaRPr lang="en-US" dirty="0"/>
          </a:p>
          <a:p>
            <a:pPr lvl="2"/>
            <a:r>
              <a:rPr lang="en-US" dirty="0"/>
              <a:t>Improved C</a:t>
            </a:r>
            <a:r>
              <a:rPr lang="en-US" dirty="0" smtClean="0"/>
              <a:t>oronary </a:t>
            </a:r>
            <a:r>
              <a:rPr lang="en-US" dirty="0"/>
              <a:t>B</a:t>
            </a:r>
            <a:r>
              <a:rPr lang="en-US" dirty="0" smtClean="0"/>
              <a:t>lood Flow</a:t>
            </a:r>
            <a:endParaRPr lang="en-US" dirty="0"/>
          </a:p>
          <a:p>
            <a:pPr lvl="2"/>
            <a:r>
              <a:rPr lang="en-US" dirty="0"/>
              <a:t>Reduction of </a:t>
            </a:r>
            <a:r>
              <a:rPr lang="en-US" dirty="0" smtClean="0"/>
              <a:t>Afterload</a:t>
            </a:r>
            <a:endParaRPr lang="en-US" dirty="0"/>
          </a:p>
          <a:p>
            <a:pPr lvl="2"/>
            <a:r>
              <a:rPr lang="en-US" dirty="0" smtClean="0"/>
              <a:t>Reduction </a:t>
            </a:r>
            <a:r>
              <a:rPr lang="en-US" dirty="0"/>
              <a:t>of M</a:t>
            </a:r>
            <a:r>
              <a:rPr lang="en-US" dirty="0" smtClean="0"/>
              <a:t>yocardial </a:t>
            </a:r>
            <a:r>
              <a:rPr lang="en-US" dirty="0"/>
              <a:t>O</a:t>
            </a:r>
            <a:r>
              <a:rPr lang="en-US" dirty="0" smtClean="0"/>
              <a:t>xygen Consumption</a:t>
            </a:r>
          </a:p>
          <a:p>
            <a:pPr lvl="0"/>
            <a:endParaRPr lang="en-US" sz="2400" dirty="0" smtClean="0"/>
          </a:p>
          <a:p>
            <a:pPr lvl="1"/>
            <a:r>
              <a:rPr lang="en-US" dirty="0" smtClean="0"/>
              <a:t>Works </a:t>
            </a:r>
            <a:r>
              <a:rPr lang="en-US" dirty="0"/>
              <a:t>on </a:t>
            </a:r>
            <a:r>
              <a:rPr lang="en-US" dirty="0" smtClean="0">
                <a:solidFill>
                  <a:srgbClr val="FF0000"/>
                </a:solidFill>
              </a:rPr>
              <a:t>Counter-Pulsation</a:t>
            </a:r>
            <a:endParaRPr lang="en-US" dirty="0">
              <a:solidFill>
                <a:srgbClr val="FF0000"/>
              </a:solidFill>
            </a:endParaRPr>
          </a:p>
          <a:p>
            <a:pPr lvl="1"/>
            <a:r>
              <a:rPr lang="en-US" dirty="0"/>
              <a:t>Augments (Increases) </a:t>
            </a:r>
            <a:r>
              <a:rPr lang="en-US" u="sng" dirty="0"/>
              <a:t>D</a:t>
            </a:r>
            <a:r>
              <a:rPr lang="en-US" dirty="0"/>
              <a:t>iastolic </a:t>
            </a:r>
            <a:r>
              <a:rPr lang="en-US" u="sng" dirty="0"/>
              <a:t>B</a:t>
            </a:r>
            <a:r>
              <a:rPr lang="en-US" dirty="0"/>
              <a:t>lood </a:t>
            </a:r>
            <a:r>
              <a:rPr lang="en-US" u="sng" dirty="0"/>
              <a:t>P</a:t>
            </a:r>
            <a:r>
              <a:rPr lang="en-US" dirty="0"/>
              <a:t>ressure</a:t>
            </a:r>
          </a:p>
          <a:p>
            <a:pPr lvl="2"/>
            <a:r>
              <a:rPr lang="en-US" dirty="0"/>
              <a:t>Increases coronary </a:t>
            </a:r>
            <a:r>
              <a:rPr lang="en-US" dirty="0" smtClean="0"/>
              <a:t>blood flow</a:t>
            </a:r>
            <a:endParaRPr lang="en-US" dirty="0"/>
          </a:p>
          <a:p>
            <a:pPr lvl="1"/>
            <a:r>
              <a:rPr lang="en-US" dirty="0"/>
              <a:t>Increases Cardiac Output by roughly 10%</a:t>
            </a:r>
          </a:p>
          <a:p>
            <a:pPr lvl="2"/>
            <a:endParaRPr lang="en-US" dirty="0"/>
          </a:p>
          <a:p>
            <a:endParaRPr lang="en-US" dirty="0"/>
          </a:p>
        </p:txBody>
      </p:sp>
    </p:spTree>
    <p:extLst>
      <p:ext uri="{BB962C8B-B14F-4D97-AF65-F5344CB8AC3E}">
        <p14:creationId xmlns:p14="http://schemas.microsoft.com/office/powerpoint/2010/main" val="15807538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IABP Primer</a:t>
            </a:r>
            <a:endParaRPr lang="en-US" dirty="0"/>
          </a:p>
        </p:txBody>
      </p:sp>
      <p:sp>
        <p:nvSpPr>
          <p:cNvPr id="3" name="Content Placeholder 2"/>
          <p:cNvSpPr>
            <a:spLocks noGrp="1"/>
          </p:cNvSpPr>
          <p:nvPr>
            <p:ph idx="1"/>
          </p:nvPr>
        </p:nvSpPr>
        <p:spPr>
          <a:xfrm>
            <a:off x="457200" y="1600200"/>
            <a:ext cx="7620000" cy="5257800"/>
          </a:xfrm>
        </p:spPr>
        <p:txBody>
          <a:bodyPr>
            <a:normAutofit fontScale="92500" lnSpcReduction="20000"/>
          </a:bodyPr>
          <a:lstStyle/>
          <a:p>
            <a:r>
              <a:rPr lang="en-US" sz="2400" u="sng" dirty="0"/>
              <a:t>IABP Indications</a:t>
            </a:r>
            <a:r>
              <a:rPr lang="en-US" sz="2400" dirty="0"/>
              <a:t>-</a:t>
            </a:r>
          </a:p>
          <a:p>
            <a:pPr lvl="1"/>
            <a:r>
              <a:rPr lang="en-US" dirty="0"/>
              <a:t>Left Main Occlusion</a:t>
            </a:r>
          </a:p>
          <a:p>
            <a:pPr lvl="1"/>
            <a:r>
              <a:rPr lang="en-US" dirty="0"/>
              <a:t>Unstable Angina (not relieved by rest or Nitroglycerin)</a:t>
            </a:r>
          </a:p>
          <a:p>
            <a:pPr lvl="1"/>
            <a:r>
              <a:rPr lang="en-US" dirty="0"/>
              <a:t>Cardiogenic shock following MI</a:t>
            </a:r>
          </a:p>
          <a:p>
            <a:pPr lvl="1"/>
            <a:r>
              <a:rPr lang="en-US" dirty="0"/>
              <a:t>Ventricular dysrhythmias</a:t>
            </a:r>
          </a:p>
          <a:p>
            <a:pPr lvl="1"/>
            <a:r>
              <a:rPr lang="en-US" dirty="0"/>
              <a:t>Septic shock</a:t>
            </a:r>
          </a:p>
          <a:p>
            <a:pPr lvl="1"/>
            <a:r>
              <a:rPr lang="en-US" dirty="0"/>
              <a:t>Difficulty weaning from CPB after CABG surgery</a:t>
            </a:r>
          </a:p>
          <a:p>
            <a:pPr lvl="2"/>
            <a:r>
              <a:rPr lang="en-US" dirty="0" smtClean="0"/>
              <a:t>Hypokinetic ventricle(s)</a:t>
            </a:r>
          </a:p>
          <a:p>
            <a:pPr lvl="2"/>
            <a:endParaRPr lang="en-US" dirty="0" smtClean="0"/>
          </a:p>
          <a:p>
            <a:r>
              <a:rPr lang="en-US" sz="2400" u="sng" dirty="0"/>
              <a:t>IABP Contraindications-</a:t>
            </a:r>
            <a:endParaRPr lang="en-US" sz="2400" dirty="0"/>
          </a:p>
          <a:p>
            <a:pPr lvl="0"/>
            <a:r>
              <a:rPr lang="en-US" sz="2400" u="sng" dirty="0"/>
              <a:t>A</a:t>
            </a:r>
            <a:r>
              <a:rPr lang="en-US" sz="2400" dirty="0"/>
              <a:t>ortic </a:t>
            </a:r>
            <a:r>
              <a:rPr lang="en-US" sz="2400" u="sng" dirty="0"/>
              <a:t>I</a:t>
            </a:r>
            <a:r>
              <a:rPr lang="en-US" sz="2400" dirty="0"/>
              <a:t>nsufficiency</a:t>
            </a:r>
          </a:p>
          <a:p>
            <a:pPr lvl="1"/>
            <a:r>
              <a:rPr lang="en-US" dirty="0"/>
              <a:t>Counter-pulsated blood will go directly into LV</a:t>
            </a:r>
          </a:p>
          <a:p>
            <a:pPr lvl="0"/>
            <a:r>
              <a:rPr lang="en-US" sz="2400" dirty="0"/>
              <a:t>Aortic Aneurysm</a:t>
            </a:r>
          </a:p>
          <a:p>
            <a:pPr lvl="1"/>
            <a:r>
              <a:rPr lang="en-US" dirty="0"/>
              <a:t>Weakened wall of aorta cannot tolerate increased DBP</a:t>
            </a:r>
          </a:p>
          <a:p>
            <a:pPr lvl="0"/>
            <a:r>
              <a:rPr lang="en-US" sz="2400" dirty="0"/>
              <a:t>Severe PVD</a:t>
            </a:r>
          </a:p>
          <a:p>
            <a:pPr lvl="1"/>
            <a:r>
              <a:rPr lang="en-US" dirty="0"/>
              <a:t>Insertion of catheter may perforate femoral artery</a:t>
            </a:r>
          </a:p>
          <a:p>
            <a:pPr lvl="2"/>
            <a:endParaRPr lang="en-US" dirty="0"/>
          </a:p>
          <a:p>
            <a:endParaRPr lang="en-US" dirty="0"/>
          </a:p>
        </p:txBody>
      </p:sp>
    </p:spTree>
    <p:extLst>
      <p:ext uri="{BB962C8B-B14F-4D97-AF65-F5344CB8AC3E}">
        <p14:creationId xmlns:p14="http://schemas.microsoft.com/office/powerpoint/2010/main" val="16452434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620000" cy="1143000"/>
          </a:xfrm>
        </p:spPr>
        <p:txBody>
          <a:bodyPr/>
          <a:lstStyle/>
          <a:p>
            <a:r>
              <a:rPr lang="en-US" dirty="0" smtClean="0"/>
              <a:t>Anatomy Primer</a:t>
            </a:r>
            <a:endParaRPr lang="en-US" dirty="0"/>
          </a:p>
        </p:txBody>
      </p:sp>
      <p:sp>
        <p:nvSpPr>
          <p:cNvPr id="3" name="Content Placeholder 2"/>
          <p:cNvSpPr>
            <a:spLocks noGrp="1"/>
          </p:cNvSpPr>
          <p:nvPr>
            <p:ph idx="1"/>
          </p:nvPr>
        </p:nvSpPr>
        <p:spPr/>
        <p:txBody>
          <a:bodyPr>
            <a:normAutofit lnSpcReduction="10000"/>
          </a:bodyPr>
          <a:lstStyle/>
          <a:p>
            <a:pPr marL="114300" indent="0">
              <a:buNone/>
            </a:pPr>
            <a:endParaRPr lang="en-US" dirty="0" smtClean="0"/>
          </a:p>
          <a:p>
            <a:pPr lvl="0"/>
            <a:r>
              <a:rPr lang="en-US" sz="2400" u="sng" dirty="0"/>
              <a:t>Right Coronary Artery</a:t>
            </a:r>
            <a:endParaRPr lang="en-US" sz="2400" dirty="0"/>
          </a:p>
          <a:p>
            <a:pPr lvl="1"/>
            <a:r>
              <a:rPr lang="en-US" dirty="0"/>
              <a:t>SA Nodal Branch </a:t>
            </a:r>
            <a:endParaRPr lang="en-US" dirty="0" smtClean="0"/>
          </a:p>
          <a:p>
            <a:pPr lvl="1"/>
            <a:r>
              <a:rPr lang="en-US" dirty="0" smtClean="0"/>
              <a:t>Acute </a:t>
            </a:r>
            <a:r>
              <a:rPr lang="en-US" dirty="0"/>
              <a:t>Marginal</a:t>
            </a:r>
          </a:p>
          <a:p>
            <a:pPr lvl="1"/>
            <a:r>
              <a:rPr lang="en-US" dirty="0" smtClean="0"/>
              <a:t>PDA</a:t>
            </a:r>
            <a:endParaRPr lang="en-US" dirty="0"/>
          </a:p>
          <a:p>
            <a:pPr lvl="1"/>
            <a:r>
              <a:rPr lang="en-US" dirty="0"/>
              <a:t>AV </a:t>
            </a:r>
            <a:r>
              <a:rPr lang="en-US" dirty="0" smtClean="0"/>
              <a:t>Branch</a:t>
            </a:r>
            <a:endParaRPr lang="en-US" dirty="0"/>
          </a:p>
          <a:p>
            <a:pPr lvl="0"/>
            <a:r>
              <a:rPr lang="en-US" sz="2400" u="sng" dirty="0"/>
              <a:t>Left Coronary Artery</a:t>
            </a:r>
            <a:endParaRPr lang="en-US" sz="2400" dirty="0"/>
          </a:p>
          <a:p>
            <a:pPr lvl="1"/>
            <a:r>
              <a:rPr lang="en-US" dirty="0"/>
              <a:t>LAD</a:t>
            </a:r>
          </a:p>
          <a:p>
            <a:pPr lvl="2"/>
            <a:r>
              <a:rPr lang="en-US" dirty="0" smtClean="0"/>
              <a:t>Diagonal </a:t>
            </a:r>
            <a:r>
              <a:rPr lang="en-US" dirty="0"/>
              <a:t>Branches </a:t>
            </a:r>
            <a:endParaRPr lang="en-US" dirty="0" smtClean="0"/>
          </a:p>
          <a:p>
            <a:pPr lvl="1"/>
            <a:r>
              <a:rPr lang="en-US" dirty="0" smtClean="0"/>
              <a:t>Circumflex </a:t>
            </a:r>
            <a:endParaRPr lang="en-US" dirty="0"/>
          </a:p>
          <a:p>
            <a:pPr lvl="2"/>
            <a:r>
              <a:rPr lang="en-US" dirty="0"/>
              <a:t>Obtuse </a:t>
            </a:r>
            <a:r>
              <a:rPr lang="en-US" dirty="0" err="1"/>
              <a:t>Marginals</a:t>
            </a:r>
            <a:r>
              <a:rPr lang="en-US" dirty="0"/>
              <a:t> </a:t>
            </a:r>
          </a:p>
          <a:p>
            <a:pPr lvl="1"/>
            <a:r>
              <a:rPr lang="en-US" dirty="0"/>
              <a:t>Ramus	</a:t>
            </a:r>
          </a:p>
          <a:p>
            <a:pPr lvl="0"/>
            <a:r>
              <a:rPr lang="en-US" sz="1800" dirty="0" err="1"/>
              <a:t>Conus</a:t>
            </a:r>
            <a:r>
              <a:rPr lang="en-US" sz="1800" dirty="0"/>
              <a:t> Artery (3</a:t>
            </a:r>
            <a:r>
              <a:rPr lang="en-US" sz="1800" baseline="30000" dirty="0"/>
              <a:t>rd</a:t>
            </a:r>
            <a:r>
              <a:rPr lang="en-US" sz="1800" dirty="0"/>
              <a:t> Coronary Artery</a:t>
            </a:r>
            <a:r>
              <a:rPr lang="en-US" sz="1800" dirty="0" smtClean="0"/>
              <a:t>)- 5% of patients</a:t>
            </a:r>
            <a:endParaRPr lang="en-US" sz="1800" dirty="0"/>
          </a:p>
          <a:p>
            <a:pPr marL="411480" lvl="1" indent="0">
              <a:buNone/>
            </a:pPr>
            <a:endParaRPr lang="en-US" dirty="0" smtClean="0"/>
          </a:p>
        </p:txBody>
      </p:sp>
      <p:pic>
        <p:nvPicPr>
          <p:cNvPr id="1027" name="Picture 18" descr="http://comps.canstockphoto.com/can-stock-photo_csp057909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1143000"/>
            <a:ext cx="4572000" cy="444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019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Anatomy Primer</a:t>
            </a:r>
            <a:endParaRPr lang="en-US" dirty="0"/>
          </a:p>
        </p:txBody>
      </p:sp>
      <p:sp>
        <p:nvSpPr>
          <p:cNvPr id="3" name="Content Placeholder 2"/>
          <p:cNvSpPr>
            <a:spLocks noGrp="1"/>
          </p:cNvSpPr>
          <p:nvPr>
            <p:ph idx="1"/>
          </p:nvPr>
        </p:nvSpPr>
        <p:spPr/>
        <p:txBody>
          <a:bodyPr>
            <a:normAutofit lnSpcReduction="10000"/>
          </a:bodyPr>
          <a:lstStyle/>
          <a:p>
            <a:pPr lvl="0"/>
            <a:r>
              <a:rPr lang="en-US" sz="2400" u="sng" dirty="0"/>
              <a:t>Aorta Branches</a:t>
            </a:r>
            <a:endParaRPr lang="en-US" sz="2400" dirty="0"/>
          </a:p>
          <a:p>
            <a:pPr lvl="1"/>
            <a:r>
              <a:rPr lang="en-US" u="sng" dirty="0"/>
              <a:t>Ascending Aorta</a:t>
            </a:r>
            <a:endParaRPr lang="en-US" dirty="0"/>
          </a:p>
          <a:p>
            <a:pPr lvl="2"/>
            <a:r>
              <a:rPr lang="en-US" dirty="0"/>
              <a:t>Coronary Arteries</a:t>
            </a:r>
          </a:p>
          <a:p>
            <a:pPr lvl="1"/>
            <a:r>
              <a:rPr lang="en-US" u="sng" dirty="0"/>
              <a:t>Aortic Arch</a:t>
            </a:r>
            <a:endParaRPr lang="en-US" dirty="0"/>
          </a:p>
          <a:p>
            <a:pPr lvl="2"/>
            <a:r>
              <a:rPr lang="en-US" dirty="0"/>
              <a:t>Innominate Artery</a:t>
            </a:r>
          </a:p>
          <a:p>
            <a:pPr lvl="2"/>
            <a:r>
              <a:rPr lang="en-US" dirty="0"/>
              <a:t>Left Common Carotid Artery</a:t>
            </a:r>
          </a:p>
          <a:p>
            <a:pPr lvl="2"/>
            <a:r>
              <a:rPr lang="en-US" b="1" dirty="0">
                <a:solidFill>
                  <a:srgbClr val="FF0000"/>
                </a:solidFill>
              </a:rPr>
              <a:t>Left Subclavian Artery</a:t>
            </a:r>
          </a:p>
          <a:p>
            <a:pPr lvl="1"/>
            <a:r>
              <a:rPr lang="en-US" u="sng" dirty="0" err="1"/>
              <a:t>Decending</a:t>
            </a:r>
            <a:r>
              <a:rPr lang="en-US" u="sng" dirty="0"/>
              <a:t> Aorta</a:t>
            </a:r>
            <a:endParaRPr lang="en-US" dirty="0"/>
          </a:p>
          <a:p>
            <a:pPr lvl="2"/>
            <a:r>
              <a:rPr lang="en-US" u="sng" dirty="0"/>
              <a:t>Bronchial </a:t>
            </a:r>
            <a:r>
              <a:rPr lang="en-US" u="sng" dirty="0" smtClean="0"/>
              <a:t>Arteries</a:t>
            </a:r>
            <a:endParaRPr lang="en-US" dirty="0"/>
          </a:p>
          <a:p>
            <a:pPr lvl="1"/>
            <a:r>
              <a:rPr lang="en-US" u="sng" dirty="0" smtClean="0"/>
              <a:t>Abdominal </a:t>
            </a:r>
            <a:r>
              <a:rPr lang="en-US" u="sng" dirty="0"/>
              <a:t>Aorta</a:t>
            </a:r>
            <a:r>
              <a:rPr lang="en-US" dirty="0"/>
              <a:t> </a:t>
            </a:r>
            <a:endParaRPr lang="en-US" dirty="0" smtClean="0"/>
          </a:p>
          <a:p>
            <a:pPr lvl="2"/>
            <a:r>
              <a:rPr lang="en-US" dirty="0" smtClean="0"/>
              <a:t>Celiac Trunk</a:t>
            </a:r>
            <a:endParaRPr lang="en-US" dirty="0"/>
          </a:p>
          <a:p>
            <a:pPr lvl="2"/>
            <a:r>
              <a:rPr lang="en-US" dirty="0" smtClean="0"/>
              <a:t>Renal </a:t>
            </a:r>
            <a:r>
              <a:rPr lang="en-US" dirty="0"/>
              <a:t>Arteries</a:t>
            </a:r>
          </a:p>
          <a:p>
            <a:pPr lvl="2"/>
            <a:r>
              <a:rPr lang="en-US" dirty="0" smtClean="0"/>
              <a:t>External </a:t>
            </a:r>
            <a:r>
              <a:rPr lang="en-US" dirty="0"/>
              <a:t>Iliac </a:t>
            </a:r>
            <a:r>
              <a:rPr lang="en-US" dirty="0" smtClean="0"/>
              <a:t>Arteries</a:t>
            </a:r>
          </a:p>
          <a:p>
            <a:pPr lvl="3"/>
            <a:r>
              <a:rPr lang="en-US" sz="1800" b="1" dirty="0" smtClean="0">
                <a:solidFill>
                  <a:srgbClr val="FF0000"/>
                </a:solidFill>
              </a:rPr>
              <a:t>Femoral Arteries</a:t>
            </a:r>
            <a:endParaRPr lang="en-US" sz="1800" b="1" dirty="0">
              <a:solidFill>
                <a:srgbClr val="FF0000"/>
              </a:solidFill>
            </a:endParaRPr>
          </a:p>
          <a:p>
            <a:endParaRPr lang="en-US" dirty="0"/>
          </a:p>
        </p:txBody>
      </p:sp>
      <p:pic>
        <p:nvPicPr>
          <p:cNvPr id="2050" name="Picture 24" descr="http://www.examrefresh.com/wp-content/uploads/aortafull-370x1024.png"/>
          <p:cNvPicPr>
            <a:picLocks noChangeAspect="1" noChangeArrowheads="1"/>
          </p:cNvPicPr>
          <p:nvPr/>
        </p:nvPicPr>
        <p:blipFill rotWithShape="1">
          <a:blip r:embed="rId2">
            <a:extLst>
              <a:ext uri="{28A0092B-C50C-407E-A947-70E740481C1C}">
                <a14:useLocalDpi xmlns:a14="http://schemas.microsoft.com/office/drawing/2010/main" val="0"/>
              </a:ext>
            </a:extLst>
          </a:blip>
          <a:srcRect b="8383"/>
          <a:stretch/>
        </p:blipFill>
        <p:spPr bwMode="auto">
          <a:xfrm>
            <a:off x="5105400" y="94214"/>
            <a:ext cx="2667000" cy="675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0667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Physiology Primer</a:t>
            </a:r>
            <a:endParaRPr lang="en-US" dirty="0"/>
          </a:p>
        </p:txBody>
      </p:sp>
      <p:sp>
        <p:nvSpPr>
          <p:cNvPr id="3" name="Content Placeholder 2"/>
          <p:cNvSpPr>
            <a:spLocks noGrp="1"/>
          </p:cNvSpPr>
          <p:nvPr>
            <p:ph idx="1"/>
          </p:nvPr>
        </p:nvSpPr>
        <p:spPr/>
        <p:txBody>
          <a:bodyPr/>
          <a:lstStyle/>
          <a:p>
            <a:r>
              <a:rPr lang="en-US" sz="2400" u="sng" dirty="0"/>
              <a:t>Preload- </a:t>
            </a:r>
            <a:endParaRPr lang="en-US" sz="2400" dirty="0"/>
          </a:p>
          <a:p>
            <a:pPr lvl="0"/>
            <a:r>
              <a:rPr lang="en-US" sz="2400" dirty="0"/>
              <a:t>The pressure stretching the ventricle of the heart, after passive ventricular filling and atrial contraction</a:t>
            </a:r>
          </a:p>
          <a:p>
            <a:pPr lvl="0"/>
            <a:r>
              <a:rPr lang="en-US" sz="2400" dirty="0"/>
              <a:t>Preload relates to the </a:t>
            </a:r>
            <a:r>
              <a:rPr lang="en-US" sz="2400" dirty="0" smtClean="0"/>
              <a:t>ventricle’s </a:t>
            </a:r>
            <a:r>
              <a:rPr lang="en-US" sz="2400" dirty="0"/>
              <a:t>End-Diastolic Volume</a:t>
            </a:r>
          </a:p>
          <a:p>
            <a:pPr lvl="1"/>
            <a:r>
              <a:rPr lang="en-US" dirty="0"/>
              <a:t>↑ End-Diastolic Volume implies a ↑ Afterload</a:t>
            </a:r>
          </a:p>
          <a:p>
            <a:pPr lvl="2"/>
            <a:r>
              <a:rPr lang="en-US" dirty="0"/>
              <a:t>Need more volume to strengthen contraction to overcome higher afterload</a:t>
            </a:r>
          </a:p>
          <a:p>
            <a:endParaRPr lang="en-US" dirty="0"/>
          </a:p>
        </p:txBody>
      </p:sp>
    </p:spTree>
    <p:extLst>
      <p:ext uri="{BB962C8B-B14F-4D97-AF65-F5344CB8AC3E}">
        <p14:creationId xmlns:p14="http://schemas.microsoft.com/office/powerpoint/2010/main" val="11536057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Physiology Primer</a:t>
            </a:r>
            <a:endParaRPr lang="en-US" dirty="0"/>
          </a:p>
        </p:txBody>
      </p:sp>
      <p:sp>
        <p:nvSpPr>
          <p:cNvPr id="3" name="Content Placeholder 2"/>
          <p:cNvSpPr>
            <a:spLocks noGrp="1"/>
          </p:cNvSpPr>
          <p:nvPr>
            <p:ph idx="1"/>
          </p:nvPr>
        </p:nvSpPr>
        <p:spPr>
          <a:xfrm>
            <a:off x="457200" y="1600200"/>
            <a:ext cx="7620000" cy="5181600"/>
          </a:xfrm>
        </p:spPr>
        <p:txBody>
          <a:bodyPr>
            <a:normAutofit/>
          </a:bodyPr>
          <a:lstStyle/>
          <a:p>
            <a:r>
              <a:rPr lang="en-US" sz="2800" u="sng" dirty="0"/>
              <a:t>Afterload-</a:t>
            </a:r>
            <a:endParaRPr lang="en-US" sz="2800" dirty="0"/>
          </a:p>
          <a:p>
            <a:pPr lvl="1"/>
            <a:r>
              <a:rPr lang="en-US" sz="2400" dirty="0"/>
              <a:t>The pressure in the Aorta that the LV must overcome to eject blood </a:t>
            </a:r>
          </a:p>
          <a:p>
            <a:pPr lvl="2"/>
            <a:r>
              <a:rPr lang="en-US" sz="2000" dirty="0" smtClean="0"/>
              <a:t>Afterload </a:t>
            </a:r>
            <a:r>
              <a:rPr lang="en-US" sz="2000" dirty="0"/>
              <a:t>is the Diastolic BP present in the Aorta due to SVR in the </a:t>
            </a:r>
            <a:r>
              <a:rPr lang="en-US" sz="2000" dirty="0" smtClean="0"/>
              <a:t>vessel</a:t>
            </a:r>
          </a:p>
          <a:p>
            <a:pPr lvl="2"/>
            <a:r>
              <a:rPr lang="en-US" sz="2000" dirty="0"/>
              <a:t>The Aortic Valve will not open until the pressure generated in the LV overcomes the pressure in the Aorta (Afterload</a:t>
            </a:r>
            <a:r>
              <a:rPr lang="en-US" sz="2000" dirty="0" smtClean="0"/>
              <a:t>)</a:t>
            </a:r>
            <a:endParaRPr lang="en-US" sz="2000" dirty="0"/>
          </a:p>
          <a:p>
            <a:pPr lvl="1"/>
            <a:r>
              <a:rPr lang="en-US" sz="2400" dirty="0" smtClean="0"/>
              <a:t>Hypertension </a:t>
            </a:r>
            <a:r>
              <a:rPr lang="en-US" sz="2400" dirty="0"/>
              <a:t>will increase the Afterload that the LV must overcome to eject blood out of the LV</a:t>
            </a:r>
          </a:p>
          <a:p>
            <a:pPr lvl="1"/>
            <a:r>
              <a:rPr lang="en-US" sz="2400" dirty="0"/>
              <a:t>As Afterload ↑, Cardiac Output will ↓</a:t>
            </a:r>
          </a:p>
          <a:p>
            <a:pPr lvl="2"/>
            <a:r>
              <a:rPr lang="en-US" sz="2000" dirty="0"/>
              <a:t>Heart must work harder to maintain CO</a:t>
            </a:r>
          </a:p>
          <a:p>
            <a:endParaRPr lang="en-US" dirty="0"/>
          </a:p>
        </p:txBody>
      </p:sp>
      <p:sp>
        <p:nvSpPr>
          <p:cNvPr id="4" name="TextBox 3"/>
          <p:cNvSpPr txBox="1"/>
          <p:nvPr/>
        </p:nvSpPr>
        <p:spPr>
          <a:xfrm>
            <a:off x="609600" y="6096000"/>
            <a:ext cx="7010400" cy="461665"/>
          </a:xfrm>
          <a:prstGeom prst="rect">
            <a:avLst/>
          </a:prstGeom>
          <a:noFill/>
        </p:spPr>
        <p:txBody>
          <a:bodyPr wrap="square" rtlCol="0">
            <a:spAutoFit/>
          </a:bodyPr>
          <a:lstStyle/>
          <a:p>
            <a:r>
              <a:rPr lang="en-US" sz="2400" b="1" dirty="0" smtClean="0">
                <a:solidFill>
                  <a:srgbClr val="FF0000"/>
                </a:solidFill>
                <a:effectLst>
                  <a:outerShdw blurRad="38100" dist="38100" dir="2700000" algn="tl">
                    <a:srgbClr val="000000">
                      <a:alpha val="43137"/>
                    </a:srgbClr>
                  </a:outerShdw>
                </a:effectLst>
              </a:rPr>
              <a:t>Want to Dive Deeper into this Topic??? – </a:t>
            </a:r>
            <a:r>
              <a:rPr lang="en-US" sz="2400" b="1" dirty="0" smtClean="0">
                <a:solidFill>
                  <a:srgbClr val="FF0000"/>
                </a:solidFill>
                <a:effectLst>
                  <a:outerShdw blurRad="38100" dist="38100" dir="2700000" algn="tl">
                    <a:srgbClr val="000000">
                      <a:alpha val="43137"/>
                    </a:srgbClr>
                  </a:outerShdw>
                </a:effectLst>
                <a:hlinkClick r:id="rId2" action="ppaction://hlinksldjump"/>
              </a:rPr>
              <a:t>Click Here!</a:t>
            </a:r>
            <a:endParaRPr lang="en-US" sz="2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291017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Physiology Primer</a:t>
            </a:r>
            <a:endParaRPr lang="en-US" dirty="0"/>
          </a:p>
        </p:txBody>
      </p:sp>
      <p:sp>
        <p:nvSpPr>
          <p:cNvPr id="3" name="Content Placeholder 2"/>
          <p:cNvSpPr>
            <a:spLocks noGrp="1"/>
          </p:cNvSpPr>
          <p:nvPr>
            <p:ph idx="1"/>
          </p:nvPr>
        </p:nvSpPr>
        <p:spPr/>
        <p:txBody>
          <a:bodyPr/>
          <a:lstStyle/>
          <a:p>
            <a:r>
              <a:rPr lang="en-US" dirty="0" smtClean="0"/>
              <a:t>Cardiac Cycle – 5 Phases</a:t>
            </a:r>
          </a:p>
          <a:p>
            <a:pPr marL="868680" lvl="1" indent="-457200">
              <a:buFont typeface="+mj-lt"/>
              <a:buAutoNum type="arabicPeriod"/>
            </a:pPr>
            <a:r>
              <a:rPr lang="en-US" u="sng" dirty="0"/>
              <a:t>Atrial </a:t>
            </a:r>
            <a:r>
              <a:rPr lang="en-US" u="sng" dirty="0" smtClean="0"/>
              <a:t>Systole</a:t>
            </a:r>
          </a:p>
          <a:p>
            <a:pPr marL="868680" lvl="1" indent="-457200">
              <a:buFont typeface="+mj-lt"/>
              <a:buAutoNum type="arabicPeriod"/>
            </a:pPr>
            <a:r>
              <a:rPr lang="en-US" u="sng" dirty="0" err="1"/>
              <a:t>Isovolumetric</a:t>
            </a:r>
            <a:r>
              <a:rPr lang="en-US" u="sng" dirty="0"/>
              <a:t> </a:t>
            </a:r>
            <a:r>
              <a:rPr lang="en-US" u="sng" dirty="0" smtClean="0"/>
              <a:t>Contraction</a:t>
            </a:r>
            <a:endParaRPr lang="en-US" dirty="0"/>
          </a:p>
          <a:p>
            <a:pPr marL="868680" lvl="1" indent="-457200">
              <a:buFont typeface="+mj-lt"/>
              <a:buAutoNum type="arabicPeriod"/>
            </a:pPr>
            <a:r>
              <a:rPr lang="en-US" u="sng" dirty="0"/>
              <a:t>Ventricular </a:t>
            </a:r>
            <a:r>
              <a:rPr lang="en-US" u="sng" dirty="0" smtClean="0"/>
              <a:t>Systole</a:t>
            </a:r>
            <a:endParaRPr lang="en-US" dirty="0"/>
          </a:p>
          <a:p>
            <a:pPr marL="868680" lvl="1" indent="-457200">
              <a:buFont typeface="+mj-lt"/>
              <a:buAutoNum type="arabicPeriod"/>
            </a:pPr>
            <a:r>
              <a:rPr lang="en-US" u="sng" dirty="0" err="1"/>
              <a:t>Isovolumetric</a:t>
            </a:r>
            <a:r>
              <a:rPr lang="en-US" u="sng" dirty="0"/>
              <a:t> </a:t>
            </a:r>
            <a:r>
              <a:rPr lang="en-US" u="sng" dirty="0" smtClean="0"/>
              <a:t>Diastole</a:t>
            </a:r>
            <a:endParaRPr lang="en-US" dirty="0"/>
          </a:p>
          <a:p>
            <a:pPr marL="868680" lvl="1" indent="-457200">
              <a:buFont typeface="+mj-lt"/>
              <a:buAutoNum type="arabicPeriod"/>
            </a:pPr>
            <a:r>
              <a:rPr lang="en-US" u="sng" dirty="0"/>
              <a:t>Ventricular Filling</a:t>
            </a:r>
            <a:endParaRPr lang="en-US" dirty="0"/>
          </a:p>
        </p:txBody>
      </p:sp>
    </p:spTree>
    <p:extLst>
      <p:ext uri="{BB962C8B-B14F-4D97-AF65-F5344CB8AC3E}">
        <p14:creationId xmlns:p14="http://schemas.microsoft.com/office/powerpoint/2010/main" val="30342403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Physiology Primer</a:t>
            </a:r>
            <a:endParaRPr lang="en-US" dirty="0"/>
          </a:p>
        </p:txBody>
      </p:sp>
      <p:sp>
        <p:nvSpPr>
          <p:cNvPr id="3" name="Content Placeholder 2"/>
          <p:cNvSpPr>
            <a:spLocks noGrp="1"/>
          </p:cNvSpPr>
          <p:nvPr>
            <p:ph idx="1"/>
          </p:nvPr>
        </p:nvSpPr>
        <p:spPr/>
        <p:txBody>
          <a:bodyPr/>
          <a:lstStyle/>
          <a:p>
            <a:r>
              <a:rPr lang="en-US" b="1" dirty="0" smtClean="0"/>
              <a:t>1. Atrial Systole</a:t>
            </a:r>
          </a:p>
          <a:p>
            <a:pPr lvl="1"/>
            <a:r>
              <a:rPr lang="en-US" dirty="0"/>
              <a:t>Atria contract provides “Atrial Kick”</a:t>
            </a:r>
          </a:p>
          <a:p>
            <a:pPr lvl="2"/>
            <a:r>
              <a:rPr lang="en-US" dirty="0"/>
              <a:t>10% of Ventricular filling due to atrial kick</a:t>
            </a:r>
          </a:p>
          <a:p>
            <a:endParaRPr lang="en-US" dirty="0"/>
          </a:p>
        </p:txBody>
      </p:sp>
      <p:pic>
        <p:nvPicPr>
          <p:cNvPr id="4098" name="il_fi" descr="400px-Wiggers_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673858"/>
            <a:ext cx="5791200" cy="4184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11736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Physiology Primer</a:t>
            </a:r>
            <a:endParaRPr lang="en-US" dirty="0"/>
          </a:p>
        </p:txBody>
      </p:sp>
      <p:sp>
        <p:nvSpPr>
          <p:cNvPr id="3" name="Content Placeholder 2"/>
          <p:cNvSpPr>
            <a:spLocks noGrp="1"/>
          </p:cNvSpPr>
          <p:nvPr>
            <p:ph idx="1"/>
          </p:nvPr>
        </p:nvSpPr>
        <p:spPr/>
        <p:txBody>
          <a:bodyPr/>
          <a:lstStyle/>
          <a:p>
            <a:r>
              <a:rPr lang="en-US" sz="2400" b="1" u="sng" dirty="0" smtClean="0"/>
              <a:t>2. </a:t>
            </a:r>
            <a:r>
              <a:rPr lang="en-US" sz="2400" b="1" u="sng" dirty="0" err="1" smtClean="0"/>
              <a:t>Isovolumetric</a:t>
            </a:r>
            <a:r>
              <a:rPr lang="en-US" sz="2400" b="1" u="sng" dirty="0" smtClean="0"/>
              <a:t> </a:t>
            </a:r>
            <a:r>
              <a:rPr lang="en-US" sz="2400" b="1" u="sng" dirty="0"/>
              <a:t>Contraction</a:t>
            </a:r>
            <a:endParaRPr lang="en-US" sz="2400" b="1" dirty="0"/>
          </a:p>
          <a:p>
            <a:pPr lvl="1"/>
            <a:r>
              <a:rPr lang="en-US" dirty="0"/>
              <a:t>Ventricles contract in response to electrical impulses</a:t>
            </a:r>
          </a:p>
          <a:p>
            <a:pPr lvl="2"/>
            <a:r>
              <a:rPr lang="en-US" dirty="0"/>
              <a:t>QRS Complex on the ECG</a:t>
            </a:r>
          </a:p>
          <a:p>
            <a:pPr lvl="1"/>
            <a:r>
              <a:rPr lang="en-US" dirty="0" err="1" smtClean="0"/>
              <a:t>Isovolumetric</a:t>
            </a:r>
            <a:r>
              <a:rPr lang="en-US" dirty="0" smtClean="0"/>
              <a:t> </a:t>
            </a:r>
            <a:r>
              <a:rPr lang="en-US" dirty="0"/>
              <a:t>Contraction begins, ventricular pressure rises and causes the closure of the AV </a:t>
            </a:r>
            <a:r>
              <a:rPr lang="en-US" dirty="0" smtClean="0"/>
              <a:t>valves (1st Heart Sound)</a:t>
            </a:r>
            <a:endParaRPr lang="en-US" dirty="0"/>
          </a:p>
          <a:p>
            <a:pPr lvl="1"/>
            <a:r>
              <a:rPr lang="en-US" b="1" dirty="0"/>
              <a:t>All of the valves are closed during </a:t>
            </a:r>
            <a:r>
              <a:rPr lang="en-US" b="1" u="sng" dirty="0" err="1"/>
              <a:t>Isovolumetric</a:t>
            </a:r>
            <a:r>
              <a:rPr lang="en-US" b="1" dirty="0"/>
              <a:t> Contraction </a:t>
            </a:r>
            <a:r>
              <a:rPr lang="en-US" dirty="0"/>
              <a:t>which causes the ventricular pressure to continuously rise </a:t>
            </a:r>
            <a:r>
              <a:rPr lang="en-US" u="sng" dirty="0"/>
              <a:t>without moving volume</a:t>
            </a:r>
          </a:p>
          <a:p>
            <a:pPr lvl="2"/>
            <a:r>
              <a:rPr lang="en-US" b="1" dirty="0"/>
              <a:t>The majority of myocardial oxygen consumption occurs during this </a:t>
            </a:r>
            <a:r>
              <a:rPr lang="en-US" b="1" dirty="0" err="1"/>
              <a:t>Isovolumetric</a:t>
            </a:r>
            <a:r>
              <a:rPr lang="en-US" b="1" dirty="0"/>
              <a:t> Contraction Phase</a:t>
            </a:r>
          </a:p>
          <a:p>
            <a:pPr lvl="1"/>
            <a:r>
              <a:rPr lang="en-US" dirty="0"/>
              <a:t>When the pressure in the ventricle exceeds the pressure in the aorta, the semi-lunar valves open and blood is ejected</a:t>
            </a:r>
          </a:p>
          <a:p>
            <a:endParaRPr lang="en-US" dirty="0"/>
          </a:p>
        </p:txBody>
      </p:sp>
    </p:spTree>
    <p:extLst>
      <p:ext uri="{BB962C8B-B14F-4D97-AF65-F5344CB8AC3E}">
        <p14:creationId xmlns:p14="http://schemas.microsoft.com/office/powerpoint/2010/main" val="33500201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Physiology Primer</a:t>
            </a:r>
            <a:endParaRPr lang="en-US" dirty="0"/>
          </a:p>
        </p:txBody>
      </p:sp>
      <p:sp>
        <p:nvSpPr>
          <p:cNvPr id="3" name="Content Placeholder 2"/>
          <p:cNvSpPr>
            <a:spLocks noGrp="1"/>
          </p:cNvSpPr>
          <p:nvPr>
            <p:ph idx="1"/>
          </p:nvPr>
        </p:nvSpPr>
        <p:spPr/>
        <p:txBody>
          <a:bodyPr/>
          <a:lstStyle/>
          <a:p>
            <a:r>
              <a:rPr lang="en-US" sz="2400" b="1" u="sng" dirty="0" smtClean="0"/>
              <a:t>3. Ventricular Systole</a:t>
            </a:r>
            <a:endParaRPr lang="en-US" sz="2400" b="1" dirty="0"/>
          </a:p>
          <a:p>
            <a:pPr lvl="1"/>
            <a:r>
              <a:rPr lang="en-US" dirty="0"/>
              <a:t>3 Stages:</a:t>
            </a:r>
          </a:p>
          <a:p>
            <a:pPr lvl="2"/>
            <a:r>
              <a:rPr lang="en-US" dirty="0"/>
              <a:t>Slow Ejection- right when LV pressure exceeds afterload, opening of aortic valve</a:t>
            </a:r>
          </a:p>
          <a:p>
            <a:pPr lvl="2"/>
            <a:r>
              <a:rPr lang="en-US" dirty="0"/>
              <a:t>Rapid Ejection- most of volume ejected from LV</a:t>
            </a:r>
          </a:p>
          <a:p>
            <a:pPr lvl="2"/>
            <a:r>
              <a:rPr lang="en-US" dirty="0"/>
              <a:t>Slow Ejection- last bit of volume ejected</a:t>
            </a:r>
          </a:p>
          <a:p>
            <a:endParaRPr lang="en-US" dirty="0"/>
          </a:p>
        </p:txBody>
      </p:sp>
    </p:spTree>
    <p:extLst>
      <p:ext uri="{BB962C8B-B14F-4D97-AF65-F5344CB8AC3E}">
        <p14:creationId xmlns:p14="http://schemas.microsoft.com/office/powerpoint/2010/main" val="27019759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Physiology Primer</a:t>
            </a:r>
            <a:endParaRPr lang="en-US" dirty="0"/>
          </a:p>
        </p:txBody>
      </p:sp>
      <p:sp>
        <p:nvSpPr>
          <p:cNvPr id="3" name="Content Placeholder 2"/>
          <p:cNvSpPr>
            <a:spLocks noGrp="1"/>
          </p:cNvSpPr>
          <p:nvPr>
            <p:ph idx="1"/>
          </p:nvPr>
        </p:nvSpPr>
        <p:spPr/>
        <p:txBody>
          <a:bodyPr>
            <a:normAutofit fontScale="92500" lnSpcReduction="10000"/>
          </a:bodyPr>
          <a:lstStyle/>
          <a:p>
            <a:r>
              <a:rPr lang="en-US" sz="2400" b="1" u="sng" dirty="0"/>
              <a:t>4</a:t>
            </a:r>
            <a:r>
              <a:rPr lang="en-US" sz="2400" b="1" u="sng" dirty="0" smtClean="0"/>
              <a:t>. Ventricular Diastole- </a:t>
            </a:r>
            <a:r>
              <a:rPr lang="en-US" sz="2400" u="sng" dirty="0" err="1" smtClean="0"/>
              <a:t>Isovolumetric</a:t>
            </a:r>
            <a:r>
              <a:rPr lang="en-US" sz="2400" u="sng" dirty="0" smtClean="0"/>
              <a:t> </a:t>
            </a:r>
            <a:r>
              <a:rPr lang="en-US" sz="2400" u="sng" dirty="0"/>
              <a:t>Relaxation</a:t>
            </a:r>
            <a:endParaRPr lang="en-US" sz="2400" dirty="0"/>
          </a:p>
          <a:p>
            <a:pPr lvl="1"/>
            <a:r>
              <a:rPr lang="en-US" dirty="0"/>
              <a:t>Occurs immediately following ejection of all blood out of the </a:t>
            </a:r>
            <a:r>
              <a:rPr lang="en-US" dirty="0" smtClean="0"/>
              <a:t>LV</a:t>
            </a:r>
          </a:p>
          <a:p>
            <a:pPr lvl="1"/>
            <a:r>
              <a:rPr lang="en-US" dirty="0"/>
              <a:t>Closure of the Semi-lunar valves</a:t>
            </a:r>
          </a:p>
          <a:p>
            <a:pPr lvl="2"/>
            <a:r>
              <a:rPr lang="en-US" dirty="0"/>
              <a:t>Occurs when ventricular pressure drops below systemic pressure</a:t>
            </a:r>
          </a:p>
          <a:p>
            <a:pPr lvl="2"/>
            <a:r>
              <a:rPr lang="en-US" dirty="0"/>
              <a:t>The abrupt closure of the aortic valve causes a brief drop in blood pressure which is seen on the Arterial Pressure Waveform as the </a:t>
            </a:r>
            <a:r>
              <a:rPr lang="en-US" b="1" dirty="0" err="1">
                <a:solidFill>
                  <a:srgbClr val="FF0000"/>
                </a:solidFill>
              </a:rPr>
              <a:t>Dicrotic</a:t>
            </a:r>
            <a:r>
              <a:rPr lang="en-US" b="1" dirty="0">
                <a:solidFill>
                  <a:srgbClr val="FF0000"/>
                </a:solidFill>
              </a:rPr>
              <a:t> </a:t>
            </a:r>
            <a:r>
              <a:rPr lang="en-US" b="1" dirty="0" smtClean="0">
                <a:solidFill>
                  <a:srgbClr val="FF0000"/>
                </a:solidFill>
              </a:rPr>
              <a:t>Notch</a:t>
            </a:r>
            <a:endParaRPr lang="en-US" b="1" dirty="0">
              <a:solidFill>
                <a:srgbClr val="FF0000"/>
              </a:solidFill>
            </a:endParaRPr>
          </a:p>
          <a:p>
            <a:pPr lvl="1"/>
            <a:r>
              <a:rPr lang="en-US" dirty="0"/>
              <a:t>Arterial pressure will decrease in the aorta during relaxation but it does not decrease below the level of its diastolic level due to the tension in the walls of the aorta</a:t>
            </a:r>
          </a:p>
          <a:p>
            <a:pPr lvl="2"/>
            <a:r>
              <a:rPr lang="en-US" dirty="0"/>
              <a:t>It is this wall tension that determines DBP and allows the coronary arteries to be perfused adequately</a:t>
            </a:r>
          </a:p>
          <a:p>
            <a:pPr lvl="1"/>
            <a:r>
              <a:rPr lang="en-US" dirty="0"/>
              <a:t>Ventricular pressure will decrease during relaxation and drop down to zero</a:t>
            </a:r>
          </a:p>
          <a:p>
            <a:pPr lvl="1"/>
            <a:r>
              <a:rPr lang="en-US" b="1" dirty="0" smtClean="0"/>
              <a:t>This </a:t>
            </a:r>
            <a:r>
              <a:rPr lang="en-US" b="1" dirty="0"/>
              <a:t>is the stage where the coronary arteries receive blood flow and are </a:t>
            </a:r>
            <a:r>
              <a:rPr lang="en-US" b="1" dirty="0" smtClean="0"/>
              <a:t>nourished (Diastole)</a:t>
            </a:r>
            <a:endParaRPr lang="en-US" b="1" dirty="0"/>
          </a:p>
          <a:p>
            <a:endParaRPr lang="en-US" dirty="0"/>
          </a:p>
        </p:txBody>
      </p:sp>
      <p:sp>
        <p:nvSpPr>
          <p:cNvPr id="4" name="TextBox 3"/>
          <p:cNvSpPr txBox="1"/>
          <p:nvPr/>
        </p:nvSpPr>
        <p:spPr>
          <a:xfrm>
            <a:off x="609600" y="6340456"/>
            <a:ext cx="7010400" cy="461665"/>
          </a:xfrm>
          <a:prstGeom prst="rect">
            <a:avLst/>
          </a:prstGeom>
          <a:noFill/>
        </p:spPr>
        <p:txBody>
          <a:bodyPr wrap="square" rtlCol="0">
            <a:spAutoFit/>
          </a:bodyPr>
          <a:lstStyle/>
          <a:p>
            <a:r>
              <a:rPr lang="en-US" sz="2400" b="1" dirty="0" smtClean="0">
                <a:solidFill>
                  <a:srgbClr val="FF0000"/>
                </a:solidFill>
                <a:effectLst>
                  <a:outerShdw blurRad="38100" dist="38100" dir="2700000" algn="tl">
                    <a:srgbClr val="000000">
                      <a:alpha val="43137"/>
                    </a:srgbClr>
                  </a:outerShdw>
                </a:effectLst>
              </a:rPr>
              <a:t>Want to Dive Deeper into this Topic??? – </a:t>
            </a:r>
            <a:r>
              <a:rPr lang="en-US" sz="2400" b="1" dirty="0" smtClean="0">
                <a:solidFill>
                  <a:srgbClr val="FF0000"/>
                </a:solidFill>
                <a:effectLst>
                  <a:outerShdw blurRad="38100" dist="38100" dir="2700000" algn="tl">
                    <a:srgbClr val="000000">
                      <a:alpha val="43137"/>
                    </a:srgbClr>
                  </a:outerShdw>
                </a:effectLst>
                <a:hlinkClick r:id="rId2" action="ppaction://hlinksldjump"/>
              </a:rPr>
              <a:t>Click Here!</a:t>
            </a:r>
            <a:endParaRPr lang="en-US" sz="2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352128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Physiology Primer</a:t>
            </a:r>
            <a:endParaRPr lang="en-US" dirty="0"/>
          </a:p>
        </p:txBody>
      </p:sp>
      <p:sp>
        <p:nvSpPr>
          <p:cNvPr id="3" name="Content Placeholder 2"/>
          <p:cNvSpPr>
            <a:spLocks noGrp="1"/>
          </p:cNvSpPr>
          <p:nvPr>
            <p:ph idx="1"/>
          </p:nvPr>
        </p:nvSpPr>
        <p:spPr/>
        <p:txBody>
          <a:bodyPr/>
          <a:lstStyle/>
          <a:p>
            <a:r>
              <a:rPr lang="en-US" sz="2400" b="1" u="sng" dirty="0" smtClean="0"/>
              <a:t>5. Ventricular </a:t>
            </a:r>
            <a:r>
              <a:rPr lang="en-US" sz="2400" b="1" u="sng" dirty="0"/>
              <a:t>Filling</a:t>
            </a:r>
            <a:endParaRPr lang="en-US" sz="2400" b="1" dirty="0"/>
          </a:p>
          <a:p>
            <a:pPr lvl="1"/>
            <a:r>
              <a:rPr lang="en-US" dirty="0"/>
              <a:t>2 Stages: </a:t>
            </a:r>
            <a:r>
              <a:rPr lang="en-US" b="1" dirty="0"/>
              <a:t>AV Valves open</a:t>
            </a:r>
          </a:p>
          <a:p>
            <a:pPr lvl="2"/>
            <a:r>
              <a:rPr lang="en-US" dirty="0"/>
              <a:t>Rapid Filling- Passive filling, pressures increase</a:t>
            </a:r>
          </a:p>
          <a:p>
            <a:pPr lvl="2"/>
            <a:r>
              <a:rPr lang="en-US" dirty="0"/>
              <a:t>Slow Filling- As ventricles become full, filling slows	</a:t>
            </a:r>
          </a:p>
        </p:txBody>
      </p:sp>
    </p:spTree>
    <p:extLst>
      <p:ext uri="{BB962C8B-B14F-4D97-AF65-F5344CB8AC3E}">
        <p14:creationId xmlns:p14="http://schemas.microsoft.com/office/powerpoint/2010/main" val="30518577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76201"/>
            <a:ext cx="8382000" cy="6924973"/>
          </a:xfrm>
          <a:prstGeom prst="rect">
            <a:avLst/>
          </a:prstGeom>
        </p:spPr>
        <p:txBody>
          <a:bodyPr wrap="square">
            <a:spAutoFit/>
          </a:bodyPr>
          <a:lstStyle/>
          <a:p>
            <a:r>
              <a:rPr lang="en-US" sz="2400" b="1" u="sng" dirty="0">
                <a:latin typeface="Times New Roman" panose="02020603050405020304" pitchFamily="18" charset="0"/>
                <a:ea typeface="Times New Roman" panose="02020603050405020304" pitchFamily="18" charset="0"/>
              </a:rPr>
              <a:t>Key points to be ready for our Group Session on IABP’s </a:t>
            </a:r>
            <a:endParaRPr lang="en-US" sz="2000" dirty="0">
              <a:latin typeface="Times New Roman" panose="02020603050405020304" pitchFamily="18" charset="0"/>
              <a:ea typeface="Times New Roman" panose="02020603050405020304" pitchFamily="18" charset="0"/>
            </a:endParaRPr>
          </a:p>
          <a:p>
            <a:r>
              <a:rPr lang="en-US" sz="2000" dirty="0">
                <a:latin typeface="Times New Roman" panose="02020603050405020304" pitchFamily="18" charset="0"/>
                <a:ea typeface="Times New Roman" panose="02020603050405020304" pitchFamily="18" charset="0"/>
              </a:rPr>
              <a:t>1. </a:t>
            </a:r>
            <a:r>
              <a:rPr lang="en-US" sz="2000" b="1" dirty="0">
                <a:latin typeface="Times New Roman" panose="02020603050405020304" pitchFamily="18" charset="0"/>
                <a:ea typeface="Times New Roman" panose="02020603050405020304" pitchFamily="18" charset="0"/>
              </a:rPr>
              <a:t>IABP’s</a:t>
            </a:r>
            <a:r>
              <a:rPr lang="en-US" sz="2000" dirty="0">
                <a:latin typeface="Times New Roman" panose="02020603050405020304" pitchFamily="18" charset="0"/>
                <a:ea typeface="Times New Roman" panose="02020603050405020304" pitchFamily="18" charset="0"/>
              </a:rPr>
              <a:t> improve coronary perfusion, reduce afterload, reduce myocardial oxygen demand and increase cardiac output by roughly 10%.</a:t>
            </a:r>
          </a:p>
          <a:p>
            <a:r>
              <a:rPr lang="en-US" sz="2000" dirty="0">
                <a:latin typeface="Times New Roman" panose="02020603050405020304" pitchFamily="18" charset="0"/>
                <a:ea typeface="Times New Roman" panose="02020603050405020304" pitchFamily="18" charset="0"/>
              </a:rPr>
              <a:t>2. </a:t>
            </a:r>
            <a:r>
              <a:rPr lang="en-US" sz="2000" u="sng" dirty="0">
                <a:latin typeface="Times New Roman" panose="02020603050405020304" pitchFamily="18" charset="0"/>
                <a:ea typeface="Times New Roman" panose="02020603050405020304" pitchFamily="18" charset="0"/>
              </a:rPr>
              <a:t>Indications: </a:t>
            </a:r>
            <a:r>
              <a:rPr lang="en-US" sz="2000" dirty="0">
                <a:latin typeface="Times New Roman" panose="02020603050405020304" pitchFamily="18" charset="0"/>
                <a:ea typeface="Times New Roman" panose="02020603050405020304" pitchFamily="18" charset="0"/>
              </a:rPr>
              <a:t>Left main occlusions greater than 50%, unstable angina, cardiogenic shock, ventricular dysrhythmias, septic shock, and sluggish myocardium following CPB.</a:t>
            </a:r>
          </a:p>
          <a:p>
            <a:r>
              <a:rPr lang="en-US" sz="2000" dirty="0">
                <a:latin typeface="Times New Roman" panose="02020603050405020304" pitchFamily="18" charset="0"/>
                <a:ea typeface="Times New Roman" panose="02020603050405020304" pitchFamily="18" charset="0"/>
              </a:rPr>
              <a:t>3. </a:t>
            </a:r>
            <a:r>
              <a:rPr lang="en-US" sz="2000" u="sng" dirty="0">
                <a:latin typeface="Times New Roman" panose="02020603050405020304" pitchFamily="18" charset="0"/>
                <a:ea typeface="Times New Roman" panose="02020603050405020304" pitchFamily="18" charset="0"/>
              </a:rPr>
              <a:t>Contraindications</a:t>
            </a:r>
            <a:r>
              <a:rPr lang="en-US" sz="2000" dirty="0">
                <a:latin typeface="Times New Roman" panose="02020603050405020304" pitchFamily="18" charset="0"/>
                <a:ea typeface="Times New Roman" panose="02020603050405020304" pitchFamily="18" charset="0"/>
              </a:rPr>
              <a:t>: AI, aortic aneurysms, and severe PVD</a:t>
            </a:r>
          </a:p>
          <a:p>
            <a:r>
              <a:rPr lang="en-US" sz="2000" dirty="0">
                <a:latin typeface="Times New Roman" panose="02020603050405020304" pitchFamily="18" charset="0"/>
                <a:ea typeface="Times New Roman" panose="02020603050405020304" pitchFamily="18" charset="0"/>
              </a:rPr>
              <a:t>4. </a:t>
            </a:r>
            <a:r>
              <a:rPr lang="en-US" sz="2000" b="1" dirty="0">
                <a:solidFill>
                  <a:srgbClr val="FF0000"/>
                </a:solidFill>
                <a:latin typeface="Times New Roman" panose="02020603050405020304" pitchFamily="18" charset="0"/>
                <a:ea typeface="Times New Roman" panose="02020603050405020304" pitchFamily="18" charset="0"/>
              </a:rPr>
              <a:t>Preload</a:t>
            </a:r>
            <a:r>
              <a:rPr lang="en-US" sz="2000" dirty="0">
                <a:latin typeface="Times New Roman" panose="02020603050405020304" pitchFamily="18" charset="0"/>
                <a:ea typeface="Times New Roman" panose="02020603050405020304" pitchFamily="18" charset="0"/>
              </a:rPr>
              <a:t> represents blood returning to the heart, or volume to be expelled by the LV.</a:t>
            </a:r>
          </a:p>
          <a:p>
            <a:r>
              <a:rPr lang="en-US" sz="2000" dirty="0">
                <a:latin typeface="Times New Roman" panose="02020603050405020304" pitchFamily="18" charset="0"/>
                <a:ea typeface="Times New Roman" panose="02020603050405020304" pitchFamily="18" charset="0"/>
              </a:rPr>
              <a:t>5. </a:t>
            </a:r>
            <a:r>
              <a:rPr lang="en-US" sz="2000" b="1" dirty="0">
                <a:solidFill>
                  <a:srgbClr val="FF0000"/>
                </a:solidFill>
                <a:latin typeface="Times New Roman" panose="02020603050405020304" pitchFamily="18" charset="0"/>
                <a:ea typeface="Times New Roman" panose="02020603050405020304" pitchFamily="18" charset="0"/>
              </a:rPr>
              <a:t>Afterload</a:t>
            </a:r>
            <a:r>
              <a:rPr lang="en-US" sz="2000" dirty="0">
                <a:latin typeface="Times New Roman" panose="02020603050405020304" pitchFamily="18" charset="0"/>
                <a:ea typeface="Times New Roman" panose="02020603050405020304" pitchFamily="18" charset="0"/>
              </a:rPr>
              <a:t> represents the resistance to flow, or the force required to eject blood from the LV.</a:t>
            </a:r>
          </a:p>
          <a:p>
            <a:r>
              <a:rPr lang="en-US" sz="2000" dirty="0">
                <a:latin typeface="Times New Roman" panose="02020603050405020304" pitchFamily="18" charset="0"/>
                <a:ea typeface="Times New Roman" panose="02020603050405020304" pitchFamily="18" charset="0"/>
              </a:rPr>
              <a:t>6. </a:t>
            </a:r>
            <a:r>
              <a:rPr lang="en-US" sz="2000" b="1" dirty="0" err="1">
                <a:solidFill>
                  <a:srgbClr val="FF0000"/>
                </a:solidFill>
                <a:latin typeface="Times New Roman" panose="02020603050405020304" pitchFamily="18" charset="0"/>
                <a:ea typeface="Times New Roman" panose="02020603050405020304" pitchFamily="18" charset="0"/>
              </a:rPr>
              <a:t>Isovolumetric</a:t>
            </a:r>
            <a:r>
              <a:rPr lang="en-US" sz="2000" b="1" dirty="0">
                <a:solidFill>
                  <a:srgbClr val="FF0000"/>
                </a:solidFill>
                <a:latin typeface="Times New Roman" panose="02020603050405020304" pitchFamily="18" charset="0"/>
                <a:ea typeface="Times New Roman" panose="02020603050405020304" pitchFamily="18" charset="0"/>
              </a:rPr>
              <a:t> Contraction </a:t>
            </a:r>
            <a:r>
              <a:rPr lang="en-US" sz="2000" dirty="0">
                <a:latin typeface="Times New Roman" panose="02020603050405020304" pitchFamily="18" charset="0"/>
                <a:ea typeface="Times New Roman" panose="02020603050405020304" pitchFamily="18" charset="0"/>
              </a:rPr>
              <a:t>is the period of the cardiac cycle in which the necessary force to overcome the afterload is generated, and represents the time of greatest myocardial oxygen consumption.</a:t>
            </a:r>
          </a:p>
          <a:p>
            <a:r>
              <a:rPr lang="en-US" sz="2000" dirty="0">
                <a:latin typeface="Times New Roman" panose="02020603050405020304" pitchFamily="18" charset="0"/>
                <a:ea typeface="Times New Roman" panose="02020603050405020304" pitchFamily="18" charset="0"/>
              </a:rPr>
              <a:t>7. </a:t>
            </a:r>
            <a:r>
              <a:rPr lang="en-US" sz="2000" dirty="0" err="1">
                <a:latin typeface="Times New Roman" panose="02020603050405020304" pitchFamily="18" charset="0"/>
                <a:ea typeface="Times New Roman" panose="02020603050405020304" pitchFamily="18" charset="0"/>
              </a:rPr>
              <a:t>Isovolumetric</a:t>
            </a:r>
            <a:r>
              <a:rPr lang="en-US" sz="2000" dirty="0">
                <a:latin typeface="Times New Roman" panose="02020603050405020304" pitchFamily="18" charset="0"/>
                <a:ea typeface="Times New Roman" panose="02020603050405020304" pitchFamily="18" charset="0"/>
              </a:rPr>
              <a:t> </a:t>
            </a:r>
            <a:r>
              <a:rPr lang="en-US" sz="2000" dirty="0" smtClean="0">
                <a:latin typeface="Times New Roman" panose="02020603050405020304" pitchFamily="18" charset="0"/>
                <a:ea typeface="Times New Roman" panose="02020603050405020304" pitchFamily="18" charset="0"/>
              </a:rPr>
              <a:t>Relaxation </a:t>
            </a:r>
            <a:r>
              <a:rPr lang="en-US" sz="2000" dirty="0">
                <a:latin typeface="Times New Roman" panose="02020603050405020304" pitchFamily="18" charset="0"/>
                <a:ea typeface="Times New Roman" panose="02020603050405020304" pitchFamily="18" charset="0"/>
              </a:rPr>
              <a:t>results in LV pressures near zero.  When LV pressure drops below aortic pressure the aortic valve closes, and can be seen on the arterial pressure waveform as the </a:t>
            </a:r>
            <a:r>
              <a:rPr lang="en-US" sz="2000" b="1" dirty="0" err="1">
                <a:solidFill>
                  <a:srgbClr val="FF0000"/>
                </a:solidFill>
                <a:latin typeface="Times New Roman" panose="02020603050405020304" pitchFamily="18" charset="0"/>
                <a:ea typeface="Times New Roman" panose="02020603050405020304" pitchFamily="18" charset="0"/>
              </a:rPr>
              <a:t>Dicrotic</a:t>
            </a:r>
            <a:r>
              <a:rPr lang="en-US" sz="2000" b="1" dirty="0">
                <a:solidFill>
                  <a:srgbClr val="FF0000"/>
                </a:solidFill>
                <a:latin typeface="Times New Roman" panose="02020603050405020304" pitchFamily="18" charset="0"/>
                <a:ea typeface="Times New Roman" panose="02020603050405020304" pitchFamily="18" charset="0"/>
              </a:rPr>
              <a:t> Notch</a:t>
            </a:r>
            <a:r>
              <a:rPr lang="en-US" sz="2000" dirty="0">
                <a:latin typeface="Times New Roman" panose="02020603050405020304" pitchFamily="18" charset="0"/>
                <a:ea typeface="Times New Roman" panose="02020603050405020304" pitchFamily="18" charset="0"/>
              </a:rPr>
              <a:t>.</a:t>
            </a:r>
          </a:p>
          <a:p>
            <a:r>
              <a:rPr lang="en-US" sz="2000" dirty="0">
                <a:latin typeface="Times New Roman" panose="02020603050405020304" pitchFamily="18" charset="0"/>
                <a:ea typeface="Times New Roman" panose="02020603050405020304" pitchFamily="18" charset="0"/>
              </a:rPr>
              <a:t>8. </a:t>
            </a:r>
            <a:r>
              <a:rPr lang="en-US" sz="2000" dirty="0" err="1">
                <a:latin typeface="Times New Roman" panose="02020603050405020304" pitchFamily="18" charset="0"/>
                <a:ea typeface="Times New Roman" panose="02020603050405020304" pitchFamily="18" charset="0"/>
              </a:rPr>
              <a:t>Isovolumetric</a:t>
            </a:r>
            <a:r>
              <a:rPr lang="en-US" sz="2000" dirty="0">
                <a:latin typeface="Times New Roman" panose="02020603050405020304" pitchFamily="18" charset="0"/>
                <a:ea typeface="Times New Roman" panose="02020603050405020304" pitchFamily="18" charset="0"/>
              </a:rPr>
              <a:t> relaxation is when coronary artery perfusion occurs.</a:t>
            </a:r>
          </a:p>
          <a:p>
            <a:r>
              <a:rPr lang="en-US" sz="2000" dirty="0">
                <a:latin typeface="Times New Roman" panose="02020603050405020304" pitchFamily="18" charset="0"/>
                <a:ea typeface="Times New Roman" panose="02020603050405020304" pitchFamily="18" charset="0"/>
              </a:rPr>
              <a:t>9. Increasing afterload causes a decrease in cardiac output. Compensation for decreased output will be increased heart rate. Increasing heart rate decreases the time for coronary perfusion while increasing myocardial oxygen demand.</a:t>
            </a:r>
          </a:p>
          <a:p>
            <a:r>
              <a:rPr lang="en-US" sz="2000" dirty="0">
                <a:latin typeface="Times New Roman" panose="02020603050405020304" pitchFamily="18" charset="0"/>
                <a:ea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114533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 of IABP Primer </a:t>
            </a:r>
            <a:endParaRPr lang="en-US" dirty="0"/>
          </a:p>
        </p:txBody>
      </p:sp>
      <p:sp>
        <p:nvSpPr>
          <p:cNvPr id="3" name="Content Placeholder 2"/>
          <p:cNvSpPr>
            <a:spLocks noGrp="1"/>
          </p:cNvSpPr>
          <p:nvPr>
            <p:ph idx="1"/>
          </p:nvPr>
        </p:nvSpPr>
        <p:spPr/>
        <p:txBody>
          <a:bodyPr/>
          <a:lstStyle/>
          <a:p>
            <a:r>
              <a:rPr lang="en-US" dirty="0" smtClean="0"/>
              <a:t>Please review this material BEFORE coming to the IABP Board Review Lecture</a:t>
            </a:r>
          </a:p>
          <a:p>
            <a:r>
              <a:rPr lang="en-US" dirty="0" smtClean="0"/>
              <a:t>See attached Index Cards for on the go review tools</a:t>
            </a:r>
            <a:endParaRPr lang="en-US" dirty="0"/>
          </a:p>
        </p:txBody>
      </p:sp>
    </p:spTree>
    <p:extLst>
      <p:ext uri="{BB962C8B-B14F-4D97-AF65-F5344CB8AC3E}">
        <p14:creationId xmlns:p14="http://schemas.microsoft.com/office/powerpoint/2010/main" val="13043384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 and Afterload</a:t>
            </a:r>
            <a:endParaRPr lang="en-US" dirty="0"/>
          </a:p>
        </p:txBody>
      </p:sp>
      <p:sp>
        <p:nvSpPr>
          <p:cNvPr id="3" name="Content Placeholder 2"/>
          <p:cNvSpPr>
            <a:spLocks noGrp="1"/>
          </p:cNvSpPr>
          <p:nvPr>
            <p:ph idx="1"/>
          </p:nvPr>
        </p:nvSpPr>
        <p:spPr/>
        <p:txBody>
          <a:bodyPr/>
          <a:lstStyle/>
          <a:p>
            <a:pPr lvl="0"/>
            <a:r>
              <a:rPr lang="en-US" sz="2400" u="sng" dirty="0"/>
              <a:t>Aortic Stenosis Patients</a:t>
            </a:r>
            <a:r>
              <a:rPr lang="en-US" sz="2400" dirty="0"/>
              <a:t>- Their LV must work harder due to the valve gradient created by the </a:t>
            </a:r>
            <a:r>
              <a:rPr lang="en-US" sz="2400" dirty="0" err="1"/>
              <a:t>stenotic</a:t>
            </a:r>
            <a:r>
              <a:rPr lang="en-US" sz="2400" dirty="0"/>
              <a:t> aortic valve</a:t>
            </a:r>
          </a:p>
          <a:p>
            <a:pPr lvl="1"/>
            <a:r>
              <a:rPr lang="en-US" dirty="0"/>
              <a:t>Patient’s BP is 120/80 </a:t>
            </a:r>
            <a:endParaRPr lang="en-US" dirty="0" smtClean="0"/>
          </a:p>
          <a:p>
            <a:pPr lvl="1"/>
            <a:r>
              <a:rPr lang="en-US" dirty="0" err="1" smtClean="0"/>
              <a:t>Stenotic</a:t>
            </a:r>
            <a:r>
              <a:rPr lang="en-US" dirty="0" smtClean="0"/>
              <a:t> </a:t>
            </a:r>
            <a:r>
              <a:rPr lang="en-US" dirty="0"/>
              <a:t>aortic valve causes a </a:t>
            </a:r>
            <a:r>
              <a:rPr lang="en-US" dirty="0" err="1"/>
              <a:t>valvular</a:t>
            </a:r>
            <a:r>
              <a:rPr lang="en-US" dirty="0"/>
              <a:t> gradient of 30 mm </a:t>
            </a:r>
            <a:r>
              <a:rPr lang="en-US" dirty="0" smtClean="0"/>
              <a:t>Hg</a:t>
            </a:r>
          </a:p>
          <a:p>
            <a:pPr lvl="1"/>
            <a:r>
              <a:rPr lang="en-US" dirty="0" smtClean="0"/>
              <a:t>Pressure </a:t>
            </a:r>
            <a:r>
              <a:rPr lang="en-US" dirty="0"/>
              <a:t>in the LV must be over 110 mm Hg to open the aortic valve and eject </a:t>
            </a:r>
            <a:r>
              <a:rPr lang="en-US" dirty="0" smtClean="0"/>
              <a:t>blood</a:t>
            </a:r>
          </a:p>
          <a:p>
            <a:pPr lvl="1"/>
            <a:r>
              <a:rPr lang="en-US" dirty="0" smtClean="0">
                <a:hlinkClick r:id="rId2" action="ppaction://hlinksldjump"/>
              </a:rPr>
              <a:t>Return</a:t>
            </a:r>
            <a:r>
              <a:rPr lang="en-US" dirty="0" smtClean="0"/>
              <a:t> </a:t>
            </a:r>
            <a:endParaRPr lang="en-US" dirty="0"/>
          </a:p>
          <a:p>
            <a:endParaRPr lang="en-US" dirty="0"/>
          </a:p>
        </p:txBody>
      </p:sp>
      <p:pic>
        <p:nvPicPr>
          <p:cNvPr id="3074" name="Picture 9" descr="http://www.allinahealth.org/ahs/helpingyourheart.nsf/page/aortic_valve.png/$FILE/aortic_valv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3810000"/>
            <a:ext cx="3846746"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0"/>
            <a:ext cx="3048000" cy="369332"/>
          </a:xfrm>
          <a:prstGeom prst="rect">
            <a:avLst/>
          </a:prstGeom>
          <a:noFill/>
        </p:spPr>
        <p:txBody>
          <a:bodyPr wrap="square" rtlCol="0">
            <a:spAutoFit/>
          </a:bodyPr>
          <a:lstStyle/>
          <a:p>
            <a:r>
              <a:rPr lang="en-US" dirty="0" smtClean="0">
                <a:solidFill>
                  <a:srgbClr val="FF0000"/>
                </a:solidFill>
                <a:effectLst>
                  <a:outerShdw blurRad="38100" dist="38100" dir="2700000" algn="tl">
                    <a:srgbClr val="000000">
                      <a:alpha val="43137"/>
                    </a:srgbClr>
                  </a:outerShdw>
                </a:effectLst>
              </a:rPr>
              <a:t>Let’s Dive Deeper…</a:t>
            </a:r>
            <a:endParaRPr lang="en-US"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671907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O2 Requirements</a:t>
            </a:r>
            <a:endParaRPr lang="en-US" dirty="0"/>
          </a:p>
        </p:txBody>
      </p:sp>
      <p:sp>
        <p:nvSpPr>
          <p:cNvPr id="3" name="Content Placeholder 2"/>
          <p:cNvSpPr>
            <a:spLocks noGrp="1"/>
          </p:cNvSpPr>
          <p:nvPr>
            <p:ph idx="1"/>
          </p:nvPr>
        </p:nvSpPr>
        <p:spPr/>
        <p:txBody>
          <a:bodyPr>
            <a:normAutofit/>
          </a:bodyPr>
          <a:lstStyle/>
          <a:p>
            <a:r>
              <a:rPr lang="en-US" sz="2600" dirty="0" smtClean="0"/>
              <a:t>O2 Consumption is Increased by:</a:t>
            </a:r>
          </a:p>
          <a:p>
            <a:pPr lvl="1"/>
            <a:r>
              <a:rPr lang="en-US" sz="2400" u="sng" dirty="0"/>
              <a:t>Increase in Heart </a:t>
            </a:r>
            <a:r>
              <a:rPr lang="en-US" sz="2400" u="sng" dirty="0" smtClean="0"/>
              <a:t>Rate</a:t>
            </a:r>
            <a:r>
              <a:rPr lang="en-US" sz="2400" dirty="0" smtClean="0"/>
              <a:t>- </a:t>
            </a:r>
            <a:r>
              <a:rPr lang="en-US" sz="2400" dirty="0"/>
              <a:t>will increase myocardial </a:t>
            </a:r>
            <a:r>
              <a:rPr lang="en-US" sz="2400" dirty="0" smtClean="0"/>
              <a:t>work</a:t>
            </a:r>
          </a:p>
          <a:p>
            <a:pPr lvl="2"/>
            <a:r>
              <a:rPr lang="en-US" sz="2200" dirty="0" smtClean="0"/>
              <a:t>Diastolic </a:t>
            </a:r>
            <a:r>
              <a:rPr lang="en-US" sz="2200" dirty="0"/>
              <a:t>Blood Pressure is affected by Heart Rate</a:t>
            </a:r>
          </a:p>
          <a:p>
            <a:pPr lvl="3"/>
            <a:r>
              <a:rPr lang="en-US" dirty="0"/>
              <a:t>If heart rate is increased, the diastolic time will be decreased and the time that coronaries are filled will decrease resulting in </a:t>
            </a:r>
            <a:r>
              <a:rPr lang="en-US" dirty="0">
                <a:solidFill>
                  <a:srgbClr val="FF0000"/>
                </a:solidFill>
              </a:rPr>
              <a:t>less than adequate coronary </a:t>
            </a:r>
            <a:r>
              <a:rPr lang="en-US" dirty="0" smtClean="0">
                <a:solidFill>
                  <a:srgbClr val="FF0000"/>
                </a:solidFill>
              </a:rPr>
              <a:t>perfusion</a:t>
            </a:r>
          </a:p>
          <a:p>
            <a:pPr lvl="1"/>
            <a:r>
              <a:rPr lang="en-US" sz="2400" u="sng" dirty="0" smtClean="0"/>
              <a:t>Increasing </a:t>
            </a:r>
            <a:r>
              <a:rPr lang="en-US" sz="2400" u="sng" dirty="0"/>
              <a:t>afterload or blood </a:t>
            </a:r>
            <a:r>
              <a:rPr lang="en-US" sz="2400" u="sng" dirty="0" smtClean="0"/>
              <a:t>pressure- </a:t>
            </a:r>
            <a:r>
              <a:rPr lang="en-US" sz="2400" dirty="0" smtClean="0"/>
              <a:t>the </a:t>
            </a:r>
            <a:r>
              <a:rPr lang="en-US" sz="2400" dirty="0"/>
              <a:t>workload of the heart will increase to eject blood out of the </a:t>
            </a:r>
            <a:r>
              <a:rPr lang="en-US" sz="2400" dirty="0" smtClean="0"/>
              <a:t>LV</a:t>
            </a:r>
            <a:endParaRPr lang="en-US" sz="2800" dirty="0"/>
          </a:p>
          <a:p>
            <a:pPr lvl="1"/>
            <a:r>
              <a:rPr lang="en-US" sz="2400" u="sng" dirty="0" smtClean="0"/>
              <a:t>Increase preload (volume </a:t>
            </a:r>
            <a:r>
              <a:rPr lang="en-US" sz="2400" u="sng" dirty="0"/>
              <a:t>in the </a:t>
            </a:r>
            <a:r>
              <a:rPr lang="en-US" sz="2400" u="sng" dirty="0" smtClean="0"/>
              <a:t>LV)- </a:t>
            </a:r>
            <a:r>
              <a:rPr lang="en-US" sz="2400" dirty="0"/>
              <a:t>will </a:t>
            </a:r>
            <a:r>
              <a:rPr lang="en-US" sz="2400" dirty="0" smtClean="0"/>
              <a:t>increase workload </a:t>
            </a:r>
            <a:r>
              <a:rPr lang="en-US" sz="2400" dirty="0"/>
              <a:t>by the </a:t>
            </a:r>
            <a:r>
              <a:rPr lang="en-US" sz="2400" dirty="0" smtClean="0"/>
              <a:t>myocardium</a:t>
            </a:r>
          </a:p>
          <a:p>
            <a:pPr lvl="1"/>
            <a:r>
              <a:rPr lang="en-US" sz="2400" dirty="0" smtClean="0">
                <a:hlinkClick r:id="rId2" action="ppaction://hlinksldjump"/>
              </a:rPr>
              <a:t>Return</a:t>
            </a:r>
            <a:endParaRPr lang="en-US" sz="2400" dirty="0"/>
          </a:p>
          <a:p>
            <a:endParaRPr lang="en-US" dirty="0"/>
          </a:p>
        </p:txBody>
      </p:sp>
      <p:sp>
        <p:nvSpPr>
          <p:cNvPr id="4" name="TextBox 3"/>
          <p:cNvSpPr txBox="1"/>
          <p:nvPr/>
        </p:nvSpPr>
        <p:spPr>
          <a:xfrm>
            <a:off x="0" y="0"/>
            <a:ext cx="3048000" cy="369332"/>
          </a:xfrm>
          <a:prstGeom prst="rect">
            <a:avLst/>
          </a:prstGeom>
          <a:noFill/>
        </p:spPr>
        <p:txBody>
          <a:bodyPr wrap="square" rtlCol="0">
            <a:spAutoFit/>
          </a:bodyPr>
          <a:lstStyle/>
          <a:p>
            <a:r>
              <a:rPr lang="en-US" dirty="0" smtClean="0">
                <a:solidFill>
                  <a:srgbClr val="FF0000"/>
                </a:solidFill>
                <a:effectLst>
                  <a:outerShdw blurRad="38100" dist="38100" dir="2700000" algn="tl">
                    <a:srgbClr val="000000">
                      <a:alpha val="43137"/>
                    </a:srgbClr>
                  </a:outerShdw>
                </a:effectLst>
              </a:rPr>
              <a:t>Let’s Dive Deeper…</a:t>
            </a:r>
            <a:endParaRPr lang="en-US"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317786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IABP Board Prep Lecture Outline</a:t>
            </a:r>
            <a:endParaRPr lang="en-US" sz="4400" dirty="0"/>
          </a:p>
        </p:txBody>
      </p:sp>
      <p:sp>
        <p:nvSpPr>
          <p:cNvPr id="3" name="Content Placeholder 2"/>
          <p:cNvSpPr>
            <a:spLocks noGrp="1"/>
          </p:cNvSpPr>
          <p:nvPr>
            <p:ph idx="1"/>
          </p:nvPr>
        </p:nvSpPr>
        <p:spPr/>
        <p:txBody>
          <a:bodyPr/>
          <a:lstStyle/>
          <a:p>
            <a:r>
              <a:rPr lang="en-US" dirty="0"/>
              <a:t>IABP Technology</a:t>
            </a:r>
          </a:p>
          <a:p>
            <a:pPr lvl="1"/>
            <a:r>
              <a:rPr lang="en-US" dirty="0"/>
              <a:t>Device Information</a:t>
            </a:r>
          </a:p>
          <a:p>
            <a:pPr lvl="2"/>
            <a:r>
              <a:rPr lang="en-US" dirty="0"/>
              <a:t>Components</a:t>
            </a:r>
          </a:p>
          <a:p>
            <a:pPr lvl="2"/>
            <a:r>
              <a:rPr lang="en-US" dirty="0"/>
              <a:t>Modes</a:t>
            </a:r>
          </a:p>
          <a:p>
            <a:pPr lvl="2"/>
            <a:r>
              <a:rPr lang="en-US" dirty="0"/>
              <a:t>Display</a:t>
            </a:r>
          </a:p>
          <a:p>
            <a:pPr lvl="1"/>
            <a:r>
              <a:rPr lang="en-US" dirty="0"/>
              <a:t>Mechanism of Action</a:t>
            </a:r>
          </a:p>
          <a:p>
            <a:pPr lvl="2"/>
            <a:r>
              <a:rPr lang="en-US" dirty="0"/>
              <a:t>Insertion</a:t>
            </a:r>
          </a:p>
          <a:p>
            <a:pPr lvl="2"/>
            <a:r>
              <a:rPr lang="en-US" dirty="0"/>
              <a:t>Inflation/Deflation </a:t>
            </a:r>
          </a:p>
          <a:p>
            <a:pPr lvl="2"/>
            <a:r>
              <a:rPr lang="en-US" dirty="0"/>
              <a:t>Waveforms/Triggers</a:t>
            </a:r>
          </a:p>
          <a:p>
            <a:pPr lvl="1"/>
            <a:r>
              <a:rPr lang="en-US" dirty="0"/>
              <a:t>Clinical Benefits</a:t>
            </a:r>
          </a:p>
          <a:p>
            <a:pPr lvl="1"/>
            <a:r>
              <a:rPr lang="en-US" dirty="0"/>
              <a:t>Waveform Analysis</a:t>
            </a:r>
          </a:p>
          <a:p>
            <a:pPr lvl="2"/>
            <a:r>
              <a:rPr lang="en-US" dirty="0"/>
              <a:t>Troubleshooting</a:t>
            </a:r>
          </a:p>
          <a:p>
            <a:pPr lvl="1"/>
            <a:r>
              <a:rPr lang="en-US" dirty="0"/>
              <a:t>Misc. Discussion</a:t>
            </a:r>
          </a:p>
          <a:p>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20898" r="28548"/>
          <a:stretch/>
        </p:blipFill>
        <p:spPr>
          <a:xfrm>
            <a:off x="4253343" y="1752600"/>
            <a:ext cx="4211781" cy="4673600"/>
          </a:xfrm>
          <a:prstGeom prst="rect">
            <a:avLst/>
          </a:prstGeom>
        </p:spPr>
      </p:pic>
    </p:spTree>
    <p:extLst>
      <p:ext uri="{BB962C8B-B14F-4D97-AF65-F5344CB8AC3E}">
        <p14:creationId xmlns:p14="http://schemas.microsoft.com/office/powerpoint/2010/main" val="42923058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IABP Technology</a:t>
            </a:r>
            <a:endParaRPr lang="en-US" dirty="0"/>
          </a:p>
        </p:txBody>
      </p:sp>
      <p:sp>
        <p:nvSpPr>
          <p:cNvPr id="3" name="Content Placeholder 2"/>
          <p:cNvSpPr>
            <a:spLocks noGrp="1"/>
          </p:cNvSpPr>
          <p:nvPr>
            <p:ph idx="1"/>
          </p:nvPr>
        </p:nvSpPr>
        <p:spPr>
          <a:xfrm>
            <a:off x="457200" y="1600200"/>
            <a:ext cx="5867400" cy="5257800"/>
          </a:xfrm>
        </p:spPr>
        <p:txBody>
          <a:bodyPr>
            <a:normAutofit/>
          </a:bodyPr>
          <a:lstStyle/>
          <a:p>
            <a:r>
              <a:rPr lang="en-US" sz="2800" dirty="0"/>
              <a:t>The IABP catheter is a slender polyurethane balloon mounted on a </a:t>
            </a:r>
            <a:r>
              <a:rPr lang="en-US" sz="2800" dirty="0" smtClean="0"/>
              <a:t>catheter</a:t>
            </a:r>
          </a:p>
          <a:p>
            <a:pPr lvl="1"/>
            <a:r>
              <a:rPr lang="en-US" sz="2400" dirty="0"/>
              <a:t>The balloon catheter is inserted into a patient’s </a:t>
            </a:r>
            <a:r>
              <a:rPr lang="en-US" sz="2400" dirty="0" smtClean="0"/>
              <a:t>descending thoracic aorta </a:t>
            </a:r>
            <a:r>
              <a:rPr lang="en-US" sz="2400" dirty="0" err="1" smtClean="0"/>
              <a:t>percutaneously</a:t>
            </a:r>
            <a:r>
              <a:rPr lang="en-US" sz="2400" dirty="0" smtClean="0"/>
              <a:t> in </a:t>
            </a:r>
            <a:r>
              <a:rPr lang="en-US" sz="2400" dirty="0"/>
              <a:t>the </a:t>
            </a:r>
            <a:r>
              <a:rPr lang="en-US" sz="2400" b="1" dirty="0">
                <a:solidFill>
                  <a:srgbClr val="FF0000"/>
                </a:solidFill>
              </a:rPr>
              <a:t>femoral artery</a:t>
            </a:r>
          </a:p>
          <a:p>
            <a:pPr lvl="2"/>
            <a:r>
              <a:rPr lang="en-US" sz="2000" dirty="0"/>
              <a:t>The catheter is placed in the descending thoracic aorta</a:t>
            </a:r>
          </a:p>
          <a:p>
            <a:pPr lvl="3"/>
            <a:r>
              <a:rPr lang="en-US" sz="1800" dirty="0"/>
              <a:t>Lies just distal to the </a:t>
            </a:r>
            <a:r>
              <a:rPr lang="en-US" sz="1800" dirty="0">
                <a:solidFill>
                  <a:srgbClr val="FF0000"/>
                </a:solidFill>
              </a:rPr>
              <a:t>left subclavian artery </a:t>
            </a:r>
            <a:r>
              <a:rPr lang="en-US" sz="1800" dirty="0"/>
              <a:t>(2cm below)</a:t>
            </a:r>
          </a:p>
          <a:p>
            <a:pPr lvl="3"/>
            <a:r>
              <a:rPr lang="en-US" sz="1800" dirty="0"/>
              <a:t>Proximal to the </a:t>
            </a:r>
            <a:r>
              <a:rPr lang="en-US" sz="1800" dirty="0">
                <a:solidFill>
                  <a:srgbClr val="FF0000"/>
                </a:solidFill>
              </a:rPr>
              <a:t>renal arteries</a:t>
            </a:r>
          </a:p>
          <a:p>
            <a:pPr lvl="1"/>
            <a:endParaRPr lang="en-US" dirty="0" smtClean="0"/>
          </a:p>
          <a:p>
            <a:endParaRPr lang="en-US" dirty="0"/>
          </a:p>
        </p:txBody>
      </p:sp>
      <p:pic>
        <p:nvPicPr>
          <p:cNvPr id="5124" name="Picture 4" descr="http://www.netterimages.com/images/vpv/000/000/002/2791-0550x0475.jpg"/>
          <p:cNvPicPr>
            <a:picLocks noChangeAspect="1" noChangeArrowheads="1"/>
          </p:cNvPicPr>
          <p:nvPr/>
        </p:nvPicPr>
        <p:blipFill rotWithShape="1">
          <a:blip r:embed="rId2">
            <a:extLst>
              <a:ext uri="{28A0092B-C50C-407E-A947-70E740481C1C}">
                <a14:useLocalDpi xmlns:a14="http://schemas.microsoft.com/office/drawing/2010/main" val="0"/>
              </a:ext>
            </a:extLst>
          </a:blip>
          <a:srcRect l="10564" t="6480" r="46565" b="6247"/>
          <a:stretch/>
        </p:blipFill>
        <p:spPr bwMode="auto">
          <a:xfrm>
            <a:off x="6172200" y="990599"/>
            <a:ext cx="2320637" cy="5470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29811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IABP Catheter </a:t>
            </a:r>
            <a:endParaRPr lang="en-US" dirty="0"/>
          </a:p>
        </p:txBody>
      </p:sp>
      <p:sp>
        <p:nvSpPr>
          <p:cNvPr id="3" name="Content Placeholder 2"/>
          <p:cNvSpPr>
            <a:spLocks noGrp="1"/>
          </p:cNvSpPr>
          <p:nvPr>
            <p:ph idx="1"/>
          </p:nvPr>
        </p:nvSpPr>
        <p:spPr/>
        <p:txBody>
          <a:bodyPr/>
          <a:lstStyle/>
          <a:p>
            <a:r>
              <a:rPr lang="en-US" sz="2400" dirty="0"/>
              <a:t>The balloon is inflated by helium which is shuttled back and forth from a console</a:t>
            </a:r>
          </a:p>
          <a:p>
            <a:pPr lvl="1"/>
            <a:r>
              <a:rPr lang="en-US" b="1" dirty="0"/>
              <a:t>Helium</a:t>
            </a:r>
            <a:r>
              <a:rPr lang="en-US" dirty="0"/>
              <a:t> </a:t>
            </a:r>
            <a:r>
              <a:rPr lang="en-US" dirty="0" smtClean="0"/>
              <a:t>is a light gas </a:t>
            </a:r>
            <a:r>
              <a:rPr lang="en-US" dirty="0"/>
              <a:t>which can be shuttled back and forth very </a:t>
            </a:r>
            <a:r>
              <a:rPr lang="en-US" dirty="0" smtClean="0"/>
              <a:t>rapidly and very soluble in case of a balloon rupture</a:t>
            </a:r>
          </a:p>
          <a:p>
            <a:pPr lvl="3"/>
            <a:endParaRPr lang="en-US" b="1" dirty="0">
              <a:solidFill>
                <a:srgbClr val="FF0000"/>
              </a:solidFill>
            </a:endParaRPr>
          </a:p>
          <a:p>
            <a:endParaRPr lang="en-US" sz="2400" dirty="0" smtClean="0"/>
          </a:p>
          <a:p>
            <a:pPr lvl="1"/>
            <a:endParaRPr lang="en-US" sz="2200" dirty="0"/>
          </a:p>
          <a:p>
            <a:pPr lvl="2"/>
            <a:endParaRPr lang="en-US" sz="2000" dirty="0"/>
          </a:p>
        </p:txBody>
      </p:sp>
      <p:pic>
        <p:nvPicPr>
          <p:cNvPr id="4" name="Picture 2" descr="C:\Mike\Senior Review\PSPS Review\IABP\Pics\iabp catheter.jpg"/>
          <p:cNvPicPr>
            <a:picLocks noChangeAspect="1" noChangeArrowheads="1"/>
          </p:cNvPicPr>
          <p:nvPr/>
        </p:nvPicPr>
        <p:blipFill rotWithShape="1">
          <a:blip r:embed="rId2">
            <a:extLst>
              <a:ext uri="{28A0092B-C50C-407E-A947-70E740481C1C}">
                <a14:useLocalDpi xmlns:a14="http://schemas.microsoft.com/office/drawing/2010/main" val="0"/>
              </a:ext>
            </a:extLst>
          </a:blip>
          <a:srcRect t="20661" b="22254"/>
          <a:stretch/>
        </p:blipFill>
        <p:spPr bwMode="auto">
          <a:xfrm>
            <a:off x="1295400" y="3505200"/>
            <a:ext cx="6274958"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60404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IABP Mechanism of Action</a:t>
            </a:r>
            <a:endParaRPr lang="en-US" dirty="0"/>
          </a:p>
        </p:txBody>
      </p:sp>
      <p:sp>
        <p:nvSpPr>
          <p:cNvPr id="3" name="Content Placeholder 2"/>
          <p:cNvSpPr>
            <a:spLocks noGrp="1"/>
          </p:cNvSpPr>
          <p:nvPr>
            <p:ph idx="1"/>
          </p:nvPr>
        </p:nvSpPr>
        <p:spPr/>
        <p:txBody>
          <a:bodyPr>
            <a:normAutofit/>
          </a:bodyPr>
          <a:lstStyle/>
          <a:p>
            <a:pPr lvl="0"/>
            <a:r>
              <a:rPr lang="en-US" sz="2400" dirty="0"/>
              <a:t>The balloon assists the heart in 2 ways:</a:t>
            </a:r>
          </a:p>
          <a:p>
            <a:pPr lvl="1"/>
            <a:r>
              <a:rPr lang="en-US" dirty="0"/>
              <a:t>Increases the </a:t>
            </a:r>
            <a:r>
              <a:rPr lang="en-US" dirty="0" smtClean="0"/>
              <a:t>aortic </a:t>
            </a:r>
            <a:r>
              <a:rPr lang="en-US" dirty="0"/>
              <a:t>pressure during diastole to increase coronary blood flow</a:t>
            </a:r>
          </a:p>
          <a:p>
            <a:pPr lvl="1"/>
            <a:r>
              <a:rPr lang="en-US" dirty="0"/>
              <a:t>Decreases the aortic pressure during systole to reduce the work load on the left ventricle</a:t>
            </a:r>
          </a:p>
          <a:p>
            <a:pPr lvl="0"/>
            <a:r>
              <a:rPr lang="en-US" sz="2400" dirty="0"/>
              <a:t>During diastole, the balloon will be inflated</a:t>
            </a:r>
          </a:p>
          <a:p>
            <a:pPr lvl="0"/>
            <a:r>
              <a:rPr lang="en-US" sz="2400" dirty="0"/>
              <a:t>During systole, the balloon will be </a:t>
            </a:r>
            <a:r>
              <a:rPr lang="en-US" sz="2400" dirty="0" smtClean="0"/>
              <a:t>deflated</a:t>
            </a:r>
          </a:p>
          <a:p>
            <a:pPr lvl="0"/>
            <a:r>
              <a:rPr lang="en-US" sz="2400" dirty="0"/>
              <a:t>IABP will: </a:t>
            </a:r>
          </a:p>
          <a:p>
            <a:pPr lvl="1"/>
            <a:r>
              <a:rPr lang="en-US" dirty="0"/>
              <a:t>Increase Diastolic Pressure </a:t>
            </a:r>
          </a:p>
          <a:p>
            <a:pPr lvl="1"/>
            <a:r>
              <a:rPr lang="en-US" dirty="0"/>
              <a:t>Decrease Aortic End-Diastolic Pressure (</a:t>
            </a:r>
            <a:r>
              <a:rPr lang="en-US" b="1" dirty="0">
                <a:solidFill>
                  <a:srgbClr val="FF0000"/>
                </a:solidFill>
              </a:rPr>
              <a:t>Afterload</a:t>
            </a:r>
            <a:r>
              <a:rPr lang="en-US" dirty="0"/>
              <a:t>) </a:t>
            </a:r>
          </a:p>
          <a:p>
            <a:pPr lvl="1"/>
            <a:r>
              <a:rPr lang="en-US" dirty="0"/>
              <a:t>Increase Cardiac Output</a:t>
            </a:r>
          </a:p>
          <a:p>
            <a:pPr lvl="1"/>
            <a:r>
              <a:rPr lang="en-US" dirty="0"/>
              <a:t>Increase Coronary Perfusion</a:t>
            </a:r>
          </a:p>
          <a:p>
            <a:pPr lvl="0"/>
            <a:endParaRPr lang="en-US" sz="2400" dirty="0" smtClean="0"/>
          </a:p>
          <a:p>
            <a:pPr lvl="0"/>
            <a:endParaRPr lang="en-US" sz="2400" dirty="0"/>
          </a:p>
          <a:p>
            <a:endParaRPr lang="en-US" dirty="0"/>
          </a:p>
        </p:txBody>
      </p:sp>
    </p:spTree>
    <p:extLst>
      <p:ext uri="{BB962C8B-B14F-4D97-AF65-F5344CB8AC3E}">
        <p14:creationId xmlns:p14="http://schemas.microsoft.com/office/powerpoint/2010/main" val="4185213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Balloon Inflation</a:t>
            </a:r>
            <a:endParaRPr lang="en-US" dirty="0"/>
          </a:p>
        </p:txBody>
      </p:sp>
      <p:sp>
        <p:nvSpPr>
          <p:cNvPr id="3" name="Content Placeholder 2"/>
          <p:cNvSpPr>
            <a:spLocks noGrp="1"/>
          </p:cNvSpPr>
          <p:nvPr>
            <p:ph idx="1"/>
          </p:nvPr>
        </p:nvSpPr>
        <p:spPr/>
        <p:txBody>
          <a:bodyPr/>
          <a:lstStyle/>
          <a:p>
            <a:pPr lvl="0"/>
            <a:r>
              <a:rPr lang="en-US" sz="2400" dirty="0"/>
              <a:t>During Diastole, the balloon is inflated forcing blood </a:t>
            </a:r>
            <a:r>
              <a:rPr lang="en-US" sz="2400" dirty="0" smtClean="0"/>
              <a:t>back (Counter-pulsation) </a:t>
            </a:r>
            <a:r>
              <a:rPr lang="en-US" sz="2400" dirty="0"/>
              <a:t>into the coronary arteries, increasing coronary blood flow</a:t>
            </a:r>
          </a:p>
          <a:p>
            <a:pPr lvl="2"/>
            <a:r>
              <a:rPr lang="en-US" sz="2400" dirty="0"/>
              <a:t>This is called </a:t>
            </a:r>
            <a:r>
              <a:rPr lang="en-US" sz="2400" b="1" dirty="0">
                <a:solidFill>
                  <a:srgbClr val="FF0000"/>
                </a:solidFill>
              </a:rPr>
              <a:t>Diastolic Augmentation</a:t>
            </a:r>
          </a:p>
          <a:p>
            <a:pPr lvl="3"/>
            <a:r>
              <a:rPr lang="en-US" sz="1800" dirty="0"/>
              <a:t>Inflation of the balloon augments or increases </a:t>
            </a:r>
            <a:r>
              <a:rPr lang="en-US" sz="1800" u="sng" dirty="0"/>
              <a:t>Diastolic </a:t>
            </a:r>
            <a:r>
              <a:rPr lang="en-US" sz="1800" u="sng" dirty="0" smtClean="0"/>
              <a:t>BP</a:t>
            </a:r>
          </a:p>
          <a:p>
            <a:pPr lvl="3"/>
            <a:endParaRPr lang="en-US" sz="1800" u="sng" dirty="0"/>
          </a:p>
          <a:p>
            <a:endParaRPr lang="en-US" dirty="0"/>
          </a:p>
        </p:txBody>
      </p:sp>
      <p:sp>
        <p:nvSpPr>
          <p:cNvPr id="4" name="AutoShape 2" descr="http://www.nursingconsult.com/nursing/books/978-0-323-09178-7/full-image?eid=4-u1.0-B978-0-323-09178-7..00016-0..f016-020-9780323091787&amp;isbn=978-0-323-09178-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www.nursingconsult.com/nursing/books/978-0-323-09178-7/full-image?eid=4-u1.0-B978-0-323-09178-7..00016-0..f016-020-9780323091787&amp;isbn=978-0-323-09178-7"/>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www.nursingconsult.com/nursing/books/978-0-323-09178-7/full-image?eid=4-u1.0-B978-0-323-09178-7..00016-0..f016-020-9780323091787&amp;isbn=978-0-323-09178-7"/>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r="50000" b="8980"/>
          <a:stretch/>
        </p:blipFill>
        <p:spPr>
          <a:xfrm>
            <a:off x="4191000" y="3768865"/>
            <a:ext cx="3380625" cy="3089135"/>
          </a:xfrm>
          <a:prstGeom prst="rect">
            <a:avLst/>
          </a:prstGeom>
        </p:spPr>
      </p:pic>
      <p:sp>
        <p:nvSpPr>
          <p:cNvPr id="8" name="TextBox 7"/>
          <p:cNvSpPr txBox="1"/>
          <p:nvPr/>
        </p:nvSpPr>
        <p:spPr>
          <a:xfrm>
            <a:off x="155575" y="5105400"/>
            <a:ext cx="3883025" cy="646331"/>
          </a:xfrm>
          <a:prstGeom prst="rect">
            <a:avLst/>
          </a:prstGeom>
          <a:noFill/>
        </p:spPr>
        <p:txBody>
          <a:bodyPr wrap="square" rtlCol="0">
            <a:spAutoFit/>
          </a:bodyPr>
          <a:lstStyle/>
          <a:p>
            <a:r>
              <a:rPr lang="en-US" dirty="0" smtClean="0"/>
              <a:t>Balloon should only be 80-90% occlusive in the descending aorta</a:t>
            </a:r>
            <a:endParaRPr lang="en-US" dirty="0"/>
          </a:p>
        </p:txBody>
      </p:sp>
    </p:spTree>
    <p:extLst>
      <p:ext uri="{BB962C8B-B14F-4D97-AF65-F5344CB8AC3E}">
        <p14:creationId xmlns:p14="http://schemas.microsoft.com/office/powerpoint/2010/main" val="31403297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Balloon Deflation</a:t>
            </a:r>
            <a:endParaRPr lang="en-US" dirty="0"/>
          </a:p>
        </p:txBody>
      </p:sp>
      <p:sp>
        <p:nvSpPr>
          <p:cNvPr id="3" name="Content Placeholder 2"/>
          <p:cNvSpPr>
            <a:spLocks noGrp="1"/>
          </p:cNvSpPr>
          <p:nvPr>
            <p:ph idx="1"/>
          </p:nvPr>
        </p:nvSpPr>
        <p:spPr/>
        <p:txBody>
          <a:bodyPr/>
          <a:lstStyle/>
          <a:p>
            <a:pPr lvl="0"/>
            <a:r>
              <a:rPr lang="en-US" sz="2400" dirty="0"/>
              <a:t>Just prior to left ventricular </a:t>
            </a:r>
            <a:r>
              <a:rPr lang="en-US" sz="2400" dirty="0" smtClean="0"/>
              <a:t>ejection, </a:t>
            </a:r>
            <a:r>
              <a:rPr lang="en-US" sz="2400" dirty="0"/>
              <a:t>the balloon deflates causing a reduction in afterload</a:t>
            </a:r>
          </a:p>
          <a:p>
            <a:pPr lvl="1"/>
            <a:r>
              <a:rPr lang="en-US" dirty="0"/>
              <a:t>Eases the workload on the LV and increases cardiac output</a:t>
            </a:r>
          </a:p>
          <a:p>
            <a:pPr lvl="1"/>
            <a:r>
              <a:rPr lang="en-US" dirty="0"/>
              <a:t>Less workload of the heart = less myocardial oxygen demand</a:t>
            </a:r>
          </a:p>
          <a:p>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50000" b="5860"/>
          <a:stretch/>
        </p:blipFill>
        <p:spPr>
          <a:xfrm>
            <a:off x="2590800" y="3283956"/>
            <a:ext cx="3532428" cy="3338517"/>
          </a:xfrm>
          <a:prstGeom prst="rect">
            <a:avLst/>
          </a:prstGeom>
        </p:spPr>
      </p:pic>
    </p:spTree>
    <p:extLst>
      <p:ext uri="{BB962C8B-B14F-4D97-AF65-F5344CB8AC3E}">
        <p14:creationId xmlns:p14="http://schemas.microsoft.com/office/powerpoint/2010/main" val="26892496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IABP Triggers</a:t>
            </a:r>
            <a:endParaRPr lang="en-US" dirty="0"/>
          </a:p>
        </p:txBody>
      </p:sp>
      <p:sp>
        <p:nvSpPr>
          <p:cNvPr id="3" name="Content Placeholder 2"/>
          <p:cNvSpPr>
            <a:spLocks noGrp="1"/>
          </p:cNvSpPr>
          <p:nvPr>
            <p:ph idx="1"/>
          </p:nvPr>
        </p:nvSpPr>
        <p:spPr/>
        <p:txBody>
          <a:bodyPr/>
          <a:lstStyle/>
          <a:p>
            <a:r>
              <a:rPr lang="en-US" dirty="0" smtClean="0"/>
              <a:t>Trigger Options for Inflation/Deflation</a:t>
            </a:r>
          </a:p>
          <a:p>
            <a:pPr lvl="1"/>
            <a:r>
              <a:rPr lang="en-US" b="1" dirty="0" smtClean="0">
                <a:solidFill>
                  <a:srgbClr val="00B050"/>
                </a:solidFill>
              </a:rPr>
              <a:t>ECG Tracing</a:t>
            </a:r>
          </a:p>
          <a:p>
            <a:pPr lvl="1"/>
            <a:r>
              <a:rPr lang="en-US" b="1" dirty="0" smtClean="0">
                <a:solidFill>
                  <a:srgbClr val="FF0000"/>
                </a:solidFill>
              </a:rPr>
              <a:t>Arterial Waveform</a:t>
            </a:r>
          </a:p>
          <a:p>
            <a:pPr lvl="1"/>
            <a:r>
              <a:rPr lang="en-US" dirty="0" smtClean="0"/>
              <a:t>Pacer V/AV</a:t>
            </a:r>
          </a:p>
          <a:p>
            <a:pPr lvl="2"/>
            <a:r>
              <a:rPr lang="en-US" dirty="0" smtClean="0"/>
              <a:t>If Pt. is 100% paced and causing ECG trigger trouble</a:t>
            </a:r>
          </a:p>
          <a:p>
            <a:pPr lvl="1"/>
            <a:r>
              <a:rPr lang="en-US" dirty="0" smtClean="0"/>
              <a:t>Pacer A</a:t>
            </a:r>
          </a:p>
          <a:p>
            <a:pPr lvl="2"/>
            <a:r>
              <a:rPr lang="en-US" dirty="0" smtClean="0"/>
              <a:t>If Atrial spikes are interfering with R Wave detection</a:t>
            </a:r>
          </a:p>
          <a:p>
            <a:pPr lvl="1"/>
            <a:r>
              <a:rPr lang="en-US" dirty="0" smtClean="0"/>
              <a:t>Internal</a:t>
            </a:r>
          </a:p>
          <a:p>
            <a:pPr lvl="2"/>
            <a:r>
              <a:rPr lang="en-US" dirty="0" smtClean="0"/>
              <a:t>Manually enter an inflation rate</a:t>
            </a:r>
          </a:p>
          <a:p>
            <a:pPr lvl="2"/>
            <a:r>
              <a:rPr lang="en-US" dirty="0" smtClean="0"/>
              <a:t>Used if on CPB or during </a:t>
            </a:r>
            <a:r>
              <a:rPr lang="en-US" b="1" dirty="0" err="1" smtClean="0"/>
              <a:t>Vfib</a:t>
            </a:r>
            <a:r>
              <a:rPr lang="en-US" b="1" dirty="0" smtClean="0"/>
              <a:t>/Asystole </a:t>
            </a:r>
            <a:r>
              <a:rPr lang="en-US" dirty="0" smtClean="0"/>
              <a:t>	</a:t>
            </a:r>
          </a:p>
        </p:txBody>
      </p:sp>
    </p:spTree>
    <p:extLst>
      <p:ext uri="{BB962C8B-B14F-4D97-AF65-F5344CB8AC3E}">
        <p14:creationId xmlns:p14="http://schemas.microsoft.com/office/powerpoint/2010/main" val="3532087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Balloon Inflation Triggers</a:t>
            </a:r>
            <a:endParaRPr lang="en-US" dirty="0"/>
          </a:p>
        </p:txBody>
      </p:sp>
      <p:sp>
        <p:nvSpPr>
          <p:cNvPr id="3" name="Content Placeholder 2"/>
          <p:cNvSpPr>
            <a:spLocks noGrp="1"/>
          </p:cNvSpPr>
          <p:nvPr>
            <p:ph idx="1"/>
          </p:nvPr>
        </p:nvSpPr>
        <p:spPr>
          <a:xfrm>
            <a:off x="219550" y="1600200"/>
            <a:ext cx="4123850" cy="5219700"/>
          </a:xfrm>
        </p:spPr>
        <p:txBody>
          <a:bodyPr>
            <a:normAutofit/>
          </a:bodyPr>
          <a:lstStyle/>
          <a:p>
            <a:r>
              <a:rPr lang="en-US" b="1" u="sng" dirty="0" smtClean="0"/>
              <a:t>ECG</a:t>
            </a:r>
            <a:endParaRPr lang="en-US" b="1" u="sng" dirty="0"/>
          </a:p>
          <a:p>
            <a:pPr lvl="1"/>
            <a:r>
              <a:rPr lang="en-US" dirty="0"/>
              <a:t>Middle to End of the </a:t>
            </a:r>
            <a:r>
              <a:rPr lang="en-US" b="1" dirty="0">
                <a:solidFill>
                  <a:srgbClr val="00B050"/>
                </a:solidFill>
              </a:rPr>
              <a:t>T-Wave</a:t>
            </a:r>
          </a:p>
          <a:p>
            <a:r>
              <a:rPr lang="en-US" b="1" u="sng" dirty="0" smtClean="0"/>
              <a:t>Pressure Waveform</a:t>
            </a:r>
            <a:endParaRPr lang="en-US" b="1" u="sng" dirty="0"/>
          </a:p>
          <a:p>
            <a:pPr lvl="1"/>
            <a:r>
              <a:rPr lang="en-US" dirty="0"/>
              <a:t>At </a:t>
            </a:r>
            <a:r>
              <a:rPr lang="en-US" b="1" dirty="0" err="1">
                <a:solidFill>
                  <a:srgbClr val="FF0000"/>
                </a:solidFill>
              </a:rPr>
              <a:t>Dicrotic</a:t>
            </a:r>
            <a:r>
              <a:rPr lang="en-US" b="1" dirty="0">
                <a:solidFill>
                  <a:srgbClr val="FF0000"/>
                </a:solidFill>
              </a:rPr>
              <a:t> Notch </a:t>
            </a:r>
            <a:r>
              <a:rPr lang="en-US" dirty="0"/>
              <a:t>(Closure of Aortic Valve</a:t>
            </a:r>
            <a:r>
              <a:rPr lang="en-US" dirty="0" smtClean="0"/>
              <a:t>)</a:t>
            </a:r>
          </a:p>
          <a:p>
            <a:pPr lvl="1"/>
            <a:endParaRPr lang="en-US" dirty="0"/>
          </a:p>
          <a:p>
            <a:pPr lvl="1"/>
            <a:endParaRPr lang="en-US" dirty="0" smtClean="0"/>
          </a:p>
          <a:p>
            <a:pPr lvl="1"/>
            <a:endParaRPr lang="en-US" dirty="0"/>
          </a:p>
          <a:p>
            <a:pPr lvl="1"/>
            <a:endParaRPr lang="en-US" dirty="0" smtClean="0"/>
          </a:p>
          <a:p>
            <a:pPr lvl="1"/>
            <a:endParaRPr lang="en-US" dirty="0"/>
          </a:p>
          <a:p>
            <a:pPr lvl="1"/>
            <a:r>
              <a:rPr lang="en-US" sz="1800" dirty="0" smtClean="0"/>
              <a:t>Inflation must occur just as the Aortic Valve closes to force as much blood into the coronaries as possible</a:t>
            </a:r>
            <a:endParaRPr lang="en-US" sz="1800" dirty="0"/>
          </a:p>
          <a:p>
            <a:endParaRPr lang="en-US" dirty="0"/>
          </a:p>
        </p:txBody>
      </p:sp>
      <p:pic>
        <p:nvPicPr>
          <p:cNvPr id="8197" name="Picture 5" descr="C:\Mike\Senior Review\PSPS Review\IABP\Pics\ECG triggers of IABP inflation and deflation.jpg"/>
          <p:cNvPicPr>
            <a:picLocks noChangeAspect="1" noChangeArrowheads="1"/>
          </p:cNvPicPr>
          <p:nvPr/>
        </p:nvPicPr>
        <p:blipFill rotWithShape="1">
          <a:blip r:embed="rId2">
            <a:extLst>
              <a:ext uri="{28A0092B-C50C-407E-A947-70E740481C1C}">
                <a14:useLocalDpi xmlns:a14="http://schemas.microsoft.com/office/drawing/2010/main" val="0"/>
              </a:ext>
            </a:extLst>
          </a:blip>
          <a:srcRect l="9662" r="25062" b="9666"/>
          <a:stretch/>
        </p:blipFill>
        <p:spPr bwMode="auto">
          <a:xfrm>
            <a:off x="4192500" y="2514600"/>
            <a:ext cx="3988611" cy="430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27380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Balloon Deflation Triggers</a:t>
            </a:r>
            <a:endParaRPr lang="en-US" dirty="0"/>
          </a:p>
        </p:txBody>
      </p:sp>
      <p:sp>
        <p:nvSpPr>
          <p:cNvPr id="3" name="Content Placeholder 2"/>
          <p:cNvSpPr>
            <a:spLocks noGrp="1"/>
          </p:cNvSpPr>
          <p:nvPr>
            <p:ph idx="1"/>
          </p:nvPr>
        </p:nvSpPr>
        <p:spPr>
          <a:xfrm>
            <a:off x="457200" y="1600200"/>
            <a:ext cx="4648200" cy="4800600"/>
          </a:xfrm>
        </p:spPr>
        <p:txBody>
          <a:bodyPr/>
          <a:lstStyle/>
          <a:p>
            <a:r>
              <a:rPr lang="en-US" b="1" u="sng" dirty="0" smtClean="0"/>
              <a:t>ECG</a:t>
            </a:r>
            <a:endParaRPr lang="en-US" b="1" u="sng" dirty="0"/>
          </a:p>
          <a:p>
            <a:pPr lvl="1"/>
            <a:r>
              <a:rPr lang="en-US" b="1" dirty="0">
                <a:solidFill>
                  <a:srgbClr val="00B050"/>
                </a:solidFill>
              </a:rPr>
              <a:t>R-Wave</a:t>
            </a:r>
            <a:r>
              <a:rPr lang="en-US" dirty="0"/>
              <a:t>, End of QRS </a:t>
            </a:r>
            <a:r>
              <a:rPr lang="en-US" dirty="0" smtClean="0"/>
              <a:t>Complex</a:t>
            </a:r>
          </a:p>
          <a:p>
            <a:pPr lvl="2"/>
            <a:r>
              <a:rPr lang="en-US" dirty="0" smtClean="0"/>
              <a:t>Ventricular Contraction</a:t>
            </a:r>
            <a:endParaRPr lang="en-US" dirty="0"/>
          </a:p>
          <a:p>
            <a:r>
              <a:rPr lang="en-US" b="1" u="sng" dirty="0" smtClean="0"/>
              <a:t>Pressure Waveform</a:t>
            </a:r>
            <a:endParaRPr lang="en-US" b="1" u="sng" dirty="0"/>
          </a:p>
          <a:p>
            <a:pPr lvl="1"/>
            <a:r>
              <a:rPr lang="en-US" dirty="0"/>
              <a:t>Just prior to </a:t>
            </a:r>
            <a:r>
              <a:rPr lang="en-US" b="1" dirty="0">
                <a:solidFill>
                  <a:srgbClr val="FF0000"/>
                </a:solidFill>
              </a:rPr>
              <a:t>upstroke of Arterial Waveform </a:t>
            </a:r>
            <a:r>
              <a:rPr lang="en-US" dirty="0"/>
              <a:t>(Aortic Valve opening and ejection from LV</a:t>
            </a:r>
            <a:r>
              <a:rPr lang="en-US" dirty="0" smtClean="0"/>
              <a:t>)</a:t>
            </a:r>
          </a:p>
          <a:p>
            <a:pPr lvl="1"/>
            <a:endParaRPr lang="en-US" dirty="0"/>
          </a:p>
          <a:p>
            <a:pPr lvl="1"/>
            <a:endParaRPr lang="en-US" dirty="0" smtClean="0"/>
          </a:p>
          <a:p>
            <a:pPr lvl="1"/>
            <a:r>
              <a:rPr lang="en-US" dirty="0" smtClean="0"/>
              <a:t>Deflation must occur before ventricular ejection!!</a:t>
            </a:r>
          </a:p>
          <a:p>
            <a:pPr lvl="2"/>
            <a:r>
              <a:rPr lang="en-US" dirty="0" smtClean="0"/>
              <a:t>Otherwise the balloon will impede ejection</a:t>
            </a:r>
            <a:endParaRPr lang="en-US" dirty="0"/>
          </a:p>
          <a:p>
            <a:endParaRPr lang="en-US" dirty="0"/>
          </a:p>
        </p:txBody>
      </p:sp>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4205" b="12816"/>
          <a:stretch/>
        </p:blipFill>
        <p:spPr bwMode="auto">
          <a:xfrm>
            <a:off x="5374012" y="2133600"/>
            <a:ext cx="3007988" cy="442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38858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Balloon Waveform</a:t>
            </a:r>
            <a:endParaRPr lang="en-US" dirty="0"/>
          </a:p>
        </p:txBody>
      </p:sp>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131" b="14027"/>
          <a:stretch/>
        </p:blipFill>
        <p:spPr bwMode="auto">
          <a:xfrm>
            <a:off x="2203803" y="2057400"/>
            <a:ext cx="6253531" cy="4515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6"/>
          <p:cNvSpPr>
            <a:spLocks noGrp="1"/>
          </p:cNvSpPr>
          <p:nvPr>
            <p:ph idx="1"/>
          </p:nvPr>
        </p:nvSpPr>
        <p:spPr/>
        <p:txBody>
          <a:bodyPr/>
          <a:lstStyle/>
          <a:p>
            <a:r>
              <a:rPr lang="en-US" dirty="0" smtClean="0"/>
              <a:t>Points on a Balloon Waveform</a:t>
            </a:r>
          </a:p>
          <a:p>
            <a:r>
              <a:rPr lang="en-US" dirty="0" smtClean="0"/>
              <a:t>Balloon Inflation</a:t>
            </a:r>
          </a:p>
          <a:p>
            <a:r>
              <a:rPr lang="en-US" dirty="0" smtClean="0"/>
              <a:t>Inflation Overshoot</a:t>
            </a:r>
          </a:p>
          <a:p>
            <a:r>
              <a:rPr lang="en-US" dirty="0" smtClean="0"/>
              <a:t>Plateau Phase</a:t>
            </a:r>
          </a:p>
          <a:p>
            <a:r>
              <a:rPr lang="en-US" dirty="0" smtClean="0"/>
              <a:t>Balloon Deflation</a:t>
            </a:r>
          </a:p>
          <a:p>
            <a:r>
              <a:rPr lang="en-US" dirty="0" smtClean="0"/>
              <a:t>Deflation Overshoot</a:t>
            </a:r>
            <a:endParaRPr lang="en-US" dirty="0"/>
          </a:p>
        </p:txBody>
      </p:sp>
    </p:spTree>
    <p:extLst>
      <p:ext uri="{BB962C8B-B14F-4D97-AF65-F5344CB8AC3E}">
        <p14:creationId xmlns:p14="http://schemas.microsoft.com/office/powerpoint/2010/main" val="98419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Modes of IABP Support</a:t>
            </a:r>
            <a:endParaRPr lang="en-US" dirty="0"/>
          </a:p>
        </p:txBody>
      </p:sp>
      <p:sp>
        <p:nvSpPr>
          <p:cNvPr id="3" name="Content Placeholder 2"/>
          <p:cNvSpPr>
            <a:spLocks noGrp="1"/>
          </p:cNvSpPr>
          <p:nvPr>
            <p:ph idx="1"/>
          </p:nvPr>
        </p:nvSpPr>
        <p:spPr/>
        <p:txBody>
          <a:bodyPr/>
          <a:lstStyle/>
          <a:p>
            <a:r>
              <a:rPr lang="en-US" dirty="0" smtClean="0"/>
              <a:t>1:1 = One Balloon Augmentation for every Heart Beat</a:t>
            </a:r>
          </a:p>
          <a:p>
            <a:pPr lvl="1"/>
            <a:r>
              <a:rPr lang="en-US" dirty="0" smtClean="0"/>
              <a:t>Maximizes support</a:t>
            </a:r>
          </a:p>
          <a:p>
            <a:pPr lvl="1"/>
            <a:r>
              <a:rPr lang="en-US" dirty="0" smtClean="0"/>
              <a:t>Assists every heart beat </a:t>
            </a:r>
            <a:endParaRPr lang="en-US" dirty="0"/>
          </a:p>
        </p:txBody>
      </p:sp>
      <p:pic>
        <p:nvPicPr>
          <p:cNvPr id="9218" name="Picture 2" descr="1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3276600"/>
            <a:ext cx="6020871"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1824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Modes of IABP Support</a:t>
            </a:r>
            <a:endParaRPr lang="en-US" dirty="0"/>
          </a:p>
        </p:txBody>
      </p:sp>
      <p:sp>
        <p:nvSpPr>
          <p:cNvPr id="3" name="Content Placeholder 2"/>
          <p:cNvSpPr>
            <a:spLocks noGrp="1"/>
          </p:cNvSpPr>
          <p:nvPr>
            <p:ph idx="1"/>
          </p:nvPr>
        </p:nvSpPr>
        <p:spPr/>
        <p:txBody>
          <a:bodyPr>
            <a:normAutofit/>
          </a:bodyPr>
          <a:lstStyle/>
          <a:p>
            <a:r>
              <a:rPr lang="en-US" b="1" dirty="0" smtClean="0"/>
              <a:t>1:2</a:t>
            </a:r>
            <a:r>
              <a:rPr lang="en-US" dirty="0" smtClean="0"/>
              <a:t>= One balloon augmentation every other heart beat</a:t>
            </a:r>
          </a:p>
          <a:p>
            <a:pPr lvl="1"/>
            <a:r>
              <a:rPr lang="en-US" dirty="0" smtClean="0"/>
              <a:t>Offers less support</a:t>
            </a:r>
          </a:p>
          <a:p>
            <a:pPr lvl="1"/>
            <a:r>
              <a:rPr lang="en-US" sz="1800" dirty="0"/>
              <a:t>Will have 2 different arterial waveforms</a:t>
            </a:r>
          </a:p>
          <a:p>
            <a:pPr lvl="1"/>
            <a:r>
              <a:rPr lang="en-US" sz="1800" dirty="0"/>
              <a:t>1 waveform will be </a:t>
            </a:r>
            <a:r>
              <a:rPr lang="en-US" sz="1800" b="1" dirty="0"/>
              <a:t>U</a:t>
            </a:r>
            <a:r>
              <a:rPr lang="en-US" sz="1800" b="1" dirty="0" smtClean="0"/>
              <a:t>nassisted</a:t>
            </a:r>
            <a:r>
              <a:rPr lang="en-US" sz="1800" dirty="0" smtClean="0"/>
              <a:t> </a:t>
            </a:r>
            <a:r>
              <a:rPr lang="en-US" sz="1800" dirty="0"/>
              <a:t>and will be a high systolic pressure</a:t>
            </a:r>
          </a:p>
          <a:p>
            <a:pPr lvl="2"/>
            <a:r>
              <a:rPr lang="en-US" sz="1600" dirty="0"/>
              <a:t>This is the waveform that triggers the IABP inflation at the </a:t>
            </a:r>
            <a:r>
              <a:rPr lang="en-US" sz="1600" dirty="0" err="1"/>
              <a:t>dicrotic</a:t>
            </a:r>
            <a:r>
              <a:rPr lang="en-US" sz="1600" dirty="0"/>
              <a:t> notch</a:t>
            </a:r>
          </a:p>
          <a:p>
            <a:pPr lvl="1"/>
            <a:r>
              <a:rPr lang="en-US" sz="1800" dirty="0"/>
              <a:t>2</a:t>
            </a:r>
            <a:r>
              <a:rPr lang="en-US" sz="1800" baseline="30000" dirty="0"/>
              <a:t>nd</a:t>
            </a:r>
            <a:r>
              <a:rPr lang="en-US" sz="1800" dirty="0"/>
              <a:t> waveform will be </a:t>
            </a:r>
            <a:r>
              <a:rPr lang="en-US" sz="1800" b="1" dirty="0"/>
              <a:t>A</a:t>
            </a:r>
            <a:r>
              <a:rPr lang="en-US" sz="1800" b="1" dirty="0" smtClean="0"/>
              <a:t>ssisted </a:t>
            </a:r>
            <a:r>
              <a:rPr lang="en-US" sz="1800" dirty="0"/>
              <a:t>and will show a lower systolic pressure which reflects the </a:t>
            </a:r>
            <a:r>
              <a:rPr lang="en-US" sz="1800" u="sng" dirty="0"/>
              <a:t>afterload reduction </a:t>
            </a:r>
            <a:r>
              <a:rPr lang="en-US" sz="1800" dirty="0"/>
              <a:t>provided by the </a:t>
            </a:r>
            <a:r>
              <a:rPr lang="en-US" sz="1800" dirty="0" smtClean="0"/>
              <a:t>IABP</a:t>
            </a:r>
          </a:p>
          <a:p>
            <a:pPr lvl="2"/>
            <a:r>
              <a:rPr lang="en-US" sz="1600" dirty="0" smtClean="0"/>
              <a:t>This </a:t>
            </a:r>
            <a:r>
              <a:rPr lang="en-US" sz="1600" dirty="0"/>
              <a:t>waveform will be the stand alone waveform that does not trigger balloon inflation</a:t>
            </a:r>
          </a:p>
          <a:p>
            <a:pPr lvl="2"/>
            <a:endParaRPr lang="en-US" sz="1600" dirty="0"/>
          </a:p>
        </p:txBody>
      </p:sp>
      <p:pic>
        <p:nvPicPr>
          <p:cNvPr id="10242" name="Picture 2" descr="1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0544" y="4293461"/>
            <a:ext cx="3804179" cy="255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0" y="5943600"/>
            <a:ext cx="4114800" cy="646331"/>
          </a:xfrm>
          <a:prstGeom prst="rect">
            <a:avLst/>
          </a:prstGeom>
          <a:noFill/>
        </p:spPr>
        <p:txBody>
          <a:bodyPr wrap="square" rtlCol="0">
            <a:spAutoFit/>
          </a:bodyPr>
          <a:lstStyle/>
          <a:p>
            <a:r>
              <a:rPr lang="en-US" dirty="0" smtClean="0"/>
              <a:t>Chances of thrombus formation increase with 1:2 and 1:3 Modes</a:t>
            </a:r>
            <a:endParaRPr lang="en-US" dirty="0"/>
          </a:p>
        </p:txBody>
      </p:sp>
    </p:spTree>
    <p:extLst>
      <p:ext uri="{BB962C8B-B14F-4D97-AF65-F5344CB8AC3E}">
        <p14:creationId xmlns:p14="http://schemas.microsoft.com/office/powerpoint/2010/main" val="10858063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Benefits of IABP</a:t>
            </a:r>
            <a:endParaRPr lang="en-US" dirty="0"/>
          </a:p>
        </p:txBody>
      </p:sp>
      <p:sp>
        <p:nvSpPr>
          <p:cNvPr id="3" name="Content Placeholder 2"/>
          <p:cNvSpPr>
            <a:spLocks noGrp="1"/>
          </p:cNvSpPr>
          <p:nvPr>
            <p:ph idx="1"/>
          </p:nvPr>
        </p:nvSpPr>
        <p:spPr/>
        <p:txBody>
          <a:bodyPr/>
          <a:lstStyle/>
          <a:p>
            <a:r>
              <a:rPr lang="en-US" sz="2400" dirty="0" smtClean="0"/>
              <a:t>Increases Coronary Perfusion</a:t>
            </a:r>
          </a:p>
          <a:p>
            <a:pPr lvl="1"/>
            <a:r>
              <a:rPr lang="en-US" dirty="0" smtClean="0"/>
              <a:t>Increasing Diastolic BP increasing Coronary Perfusion Pressure</a:t>
            </a:r>
          </a:p>
          <a:p>
            <a:r>
              <a:rPr lang="en-US" sz="2400" dirty="0" smtClean="0"/>
              <a:t>Reduces </a:t>
            </a:r>
            <a:r>
              <a:rPr lang="en-US" sz="2400" dirty="0"/>
              <a:t>Aortic End-Diastolic Pressure (</a:t>
            </a:r>
            <a:r>
              <a:rPr lang="en-US" sz="2400" b="1" dirty="0">
                <a:solidFill>
                  <a:srgbClr val="FF0000"/>
                </a:solidFill>
              </a:rPr>
              <a:t>Afterload</a:t>
            </a:r>
            <a:r>
              <a:rPr lang="en-US" sz="2400" dirty="0"/>
              <a:t>) </a:t>
            </a:r>
          </a:p>
          <a:p>
            <a:r>
              <a:rPr lang="en-US" sz="2400" dirty="0" smtClean="0"/>
              <a:t>Reduces Myocardial Oxygen Consumption</a:t>
            </a:r>
          </a:p>
          <a:p>
            <a:pPr lvl="1"/>
            <a:r>
              <a:rPr lang="en-US" dirty="0" smtClean="0"/>
              <a:t>Heart works less to eject blood out of LV</a:t>
            </a:r>
          </a:p>
          <a:p>
            <a:r>
              <a:rPr lang="en-US" sz="2400" dirty="0" smtClean="0"/>
              <a:t>Increase </a:t>
            </a:r>
            <a:r>
              <a:rPr lang="en-US" sz="2400" dirty="0"/>
              <a:t>Cardiac </a:t>
            </a:r>
            <a:r>
              <a:rPr lang="en-US" sz="2400" dirty="0" smtClean="0"/>
              <a:t>Output by ~ 10%</a:t>
            </a:r>
          </a:p>
          <a:p>
            <a:r>
              <a:rPr lang="en-US" sz="2400" dirty="0" smtClean="0"/>
              <a:t>Increases Mean Arterial Pressure</a:t>
            </a:r>
            <a:endParaRPr lang="en-US" sz="2400" dirty="0"/>
          </a:p>
          <a:p>
            <a:endParaRPr lang="en-US" dirty="0"/>
          </a:p>
        </p:txBody>
      </p:sp>
    </p:spTree>
    <p:extLst>
      <p:ext uri="{BB962C8B-B14F-4D97-AF65-F5344CB8AC3E}">
        <p14:creationId xmlns:p14="http://schemas.microsoft.com/office/powerpoint/2010/main" val="14142647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Benefits of IABP</a:t>
            </a:r>
            <a:endParaRPr lang="en-US" dirty="0"/>
          </a:p>
        </p:txBody>
      </p:sp>
      <p:sp>
        <p:nvSpPr>
          <p:cNvPr id="3" name="Content Placeholder 2"/>
          <p:cNvSpPr>
            <a:spLocks noGrp="1"/>
          </p:cNvSpPr>
          <p:nvPr>
            <p:ph idx="1"/>
          </p:nvPr>
        </p:nvSpPr>
        <p:spPr/>
        <p:txBody>
          <a:bodyPr/>
          <a:lstStyle/>
          <a:p>
            <a:pPr lvl="0"/>
            <a:r>
              <a:rPr lang="en-US" sz="2400" dirty="0"/>
              <a:t>Decrease in SVR</a:t>
            </a:r>
          </a:p>
          <a:p>
            <a:pPr lvl="0"/>
            <a:r>
              <a:rPr lang="en-US" sz="2400" dirty="0"/>
              <a:t>Decrease in </a:t>
            </a:r>
            <a:r>
              <a:rPr lang="en-US" sz="2400" dirty="0" smtClean="0"/>
              <a:t>Left </a:t>
            </a:r>
            <a:r>
              <a:rPr lang="en-US" sz="2400" dirty="0"/>
              <a:t>V</a:t>
            </a:r>
            <a:r>
              <a:rPr lang="en-US" sz="2400" dirty="0" smtClean="0"/>
              <a:t>entricular End-Diastolic </a:t>
            </a:r>
            <a:r>
              <a:rPr lang="en-US" sz="2400" dirty="0"/>
              <a:t>P</a:t>
            </a:r>
            <a:r>
              <a:rPr lang="en-US" sz="2400" dirty="0" smtClean="0"/>
              <a:t>ressure </a:t>
            </a:r>
            <a:r>
              <a:rPr lang="en-US" sz="2400" dirty="0"/>
              <a:t>or PACWP </a:t>
            </a:r>
          </a:p>
          <a:p>
            <a:pPr lvl="1"/>
            <a:r>
              <a:rPr lang="en-US" dirty="0"/>
              <a:t>LV filling </a:t>
            </a:r>
            <a:r>
              <a:rPr lang="en-US" dirty="0" smtClean="0"/>
              <a:t>pressures </a:t>
            </a:r>
            <a:endParaRPr lang="en-US" dirty="0"/>
          </a:p>
          <a:p>
            <a:pPr lvl="0"/>
            <a:r>
              <a:rPr lang="en-US" sz="2400" dirty="0" smtClean="0"/>
              <a:t>Increased </a:t>
            </a:r>
            <a:r>
              <a:rPr lang="en-US" sz="2400" dirty="0"/>
              <a:t>C</a:t>
            </a:r>
            <a:r>
              <a:rPr lang="en-US" sz="2400" dirty="0" smtClean="0"/>
              <a:t>erebral Perfusion</a:t>
            </a:r>
            <a:endParaRPr lang="en-US" sz="2400" dirty="0"/>
          </a:p>
          <a:p>
            <a:pPr lvl="1"/>
            <a:r>
              <a:rPr lang="en-US" dirty="0"/>
              <a:t>Increase in level of consciousness </a:t>
            </a:r>
          </a:p>
          <a:p>
            <a:pPr lvl="0"/>
            <a:r>
              <a:rPr lang="en-US" sz="2400" dirty="0"/>
              <a:t>Increased </a:t>
            </a:r>
            <a:r>
              <a:rPr lang="en-US" sz="2400" dirty="0" smtClean="0"/>
              <a:t>Renal </a:t>
            </a:r>
            <a:r>
              <a:rPr lang="en-US" sz="2400" dirty="0"/>
              <a:t>P</a:t>
            </a:r>
            <a:r>
              <a:rPr lang="en-US" sz="2400" dirty="0" smtClean="0"/>
              <a:t>erfusion</a:t>
            </a:r>
            <a:endParaRPr lang="en-US" sz="2400" dirty="0"/>
          </a:p>
          <a:p>
            <a:pPr lvl="1"/>
            <a:r>
              <a:rPr lang="en-US" dirty="0"/>
              <a:t>Increase urine output</a:t>
            </a:r>
          </a:p>
          <a:p>
            <a:endParaRPr lang="en-US" dirty="0"/>
          </a:p>
        </p:txBody>
      </p:sp>
    </p:spTree>
    <p:extLst>
      <p:ext uri="{BB962C8B-B14F-4D97-AF65-F5344CB8AC3E}">
        <p14:creationId xmlns:p14="http://schemas.microsoft.com/office/powerpoint/2010/main" val="31013294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Positioning of the IABP</a:t>
            </a:r>
            <a:endParaRPr lang="en-US" dirty="0"/>
          </a:p>
        </p:txBody>
      </p:sp>
      <p:sp>
        <p:nvSpPr>
          <p:cNvPr id="3" name="Content Placeholder 2"/>
          <p:cNvSpPr>
            <a:spLocks noGrp="1"/>
          </p:cNvSpPr>
          <p:nvPr>
            <p:ph idx="1"/>
          </p:nvPr>
        </p:nvSpPr>
        <p:spPr>
          <a:xfrm>
            <a:off x="457200" y="1600200"/>
            <a:ext cx="5105400" cy="4800600"/>
          </a:xfrm>
        </p:spPr>
        <p:txBody>
          <a:bodyPr/>
          <a:lstStyle/>
          <a:p>
            <a:pPr lvl="0"/>
            <a:r>
              <a:rPr lang="en-US" sz="2400" u="sng" dirty="0"/>
              <a:t>On X-Ray- </a:t>
            </a:r>
            <a:r>
              <a:rPr lang="en-US" sz="2400" dirty="0"/>
              <a:t>Correct positioning will show the proximal tip of the balloon catheter in the </a:t>
            </a:r>
            <a:r>
              <a:rPr lang="en-US" sz="2400" b="1" dirty="0"/>
              <a:t>2</a:t>
            </a:r>
            <a:r>
              <a:rPr lang="en-US" sz="2400" b="1" baseline="30000" dirty="0"/>
              <a:t>nd</a:t>
            </a:r>
            <a:r>
              <a:rPr lang="en-US" sz="2400" b="1" dirty="0"/>
              <a:t> and 3</a:t>
            </a:r>
            <a:r>
              <a:rPr lang="en-US" sz="2400" b="1" baseline="30000" dirty="0"/>
              <a:t>rd</a:t>
            </a:r>
            <a:r>
              <a:rPr lang="en-US" sz="2400" b="1" dirty="0"/>
              <a:t> Intercostal Space</a:t>
            </a:r>
          </a:p>
          <a:p>
            <a:pPr lvl="0"/>
            <a:r>
              <a:rPr lang="en-US" sz="2400" dirty="0"/>
              <a:t>Tip is also at the level of the </a:t>
            </a:r>
            <a:r>
              <a:rPr lang="en-US" sz="2400" b="1" dirty="0"/>
              <a:t>Sternal Notch</a:t>
            </a:r>
          </a:p>
          <a:p>
            <a:pPr lvl="1"/>
            <a:r>
              <a:rPr lang="en-US" dirty="0"/>
              <a:t>IAB position should be checked with X-Ray once a day</a:t>
            </a:r>
          </a:p>
          <a:p>
            <a:pPr lvl="1"/>
            <a:r>
              <a:rPr lang="en-US" dirty="0"/>
              <a:t>Migration of balloon catheter can be seen by Left arm ischemia, neurologic changes, decreased urine output</a:t>
            </a:r>
          </a:p>
          <a:p>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8600" t="5779" r="24603" b="32107"/>
          <a:stretch/>
        </p:blipFill>
        <p:spPr>
          <a:xfrm>
            <a:off x="5735782" y="2057400"/>
            <a:ext cx="3408218" cy="3727305"/>
          </a:xfrm>
          <a:prstGeom prst="rect">
            <a:avLst/>
          </a:prstGeom>
        </p:spPr>
      </p:pic>
    </p:spTree>
    <p:extLst>
      <p:ext uri="{BB962C8B-B14F-4D97-AF65-F5344CB8AC3E}">
        <p14:creationId xmlns:p14="http://schemas.microsoft.com/office/powerpoint/2010/main" val="13864520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 of IABPs</a:t>
            </a:r>
            <a:endParaRPr lang="en-US" dirty="0"/>
          </a:p>
        </p:txBody>
      </p:sp>
      <p:sp>
        <p:nvSpPr>
          <p:cNvPr id="3" name="Content Placeholder 2"/>
          <p:cNvSpPr>
            <a:spLocks noGrp="1"/>
          </p:cNvSpPr>
          <p:nvPr>
            <p:ph idx="1"/>
          </p:nvPr>
        </p:nvSpPr>
        <p:spPr/>
        <p:txBody>
          <a:bodyPr/>
          <a:lstStyle/>
          <a:p>
            <a:r>
              <a:rPr lang="en-US" dirty="0" smtClean="0"/>
              <a:t>Thrombus Formation</a:t>
            </a:r>
          </a:p>
          <a:p>
            <a:pPr lvl="1"/>
            <a:r>
              <a:rPr lang="en-US" dirty="0" smtClean="0"/>
              <a:t>Some places use a heparin drip - (HIT concern?)</a:t>
            </a:r>
          </a:p>
          <a:p>
            <a:r>
              <a:rPr lang="en-US" dirty="0" smtClean="0"/>
              <a:t>Bleeding</a:t>
            </a:r>
          </a:p>
          <a:p>
            <a:pPr lvl="1"/>
            <a:r>
              <a:rPr lang="en-US" dirty="0" smtClean="0"/>
              <a:t>Platelet Dysfunction</a:t>
            </a:r>
          </a:p>
          <a:p>
            <a:r>
              <a:rPr lang="en-US" dirty="0" smtClean="0"/>
              <a:t>Infection</a:t>
            </a:r>
          </a:p>
          <a:p>
            <a:r>
              <a:rPr lang="en-US" dirty="0" smtClean="0"/>
              <a:t>Malposition of Balloon Catheter</a:t>
            </a:r>
          </a:p>
          <a:p>
            <a:pPr lvl="1"/>
            <a:r>
              <a:rPr lang="en-US" u="sng" dirty="0" smtClean="0"/>
              <a:t>Too High- </a:t>
            </a:r>
            <a:r>
              <a:rPr lang="en-US" dirty="0" smtClean="0"/>
              <a:t>Obstruct Left Subclavian Artery</a:t>
            </a:r>
          </a:p>
          <a:p>
            <a:pPr lvl="2"/>
            <a:r>
              <a:rPr lang="en-US" dirty="0" smtClean="0"/>
              <a:t>Left </a:t>
            </a:r>
            <a:r>
              <a:rPr lang="en-US" smtClean="0"/>
              <a:t>Arm Ischemia</a:t>
            </a:r>
            <a:endParaRPr lang="en-US" dirty="0" smtClean="0"/>
          </a:p>
          <a:p>
            <a:pPr lvl="1"/>
            <a:r>
              <a:rPr lang="en-US" u="sng" dirty="0" smtClean="0"/>
              <a:t>Too Low- </a:t>
            </a:r>
            <a:r>
              <a:rPr lang="en-US" dirty="0" smtClean="0"/>
              <a:t>Obstruct Renal Arteries</a:t>
            </a:r>
          </a:p>
          <a:p>
            <a:r>
              <a:rPr lang="en-US" b="1" dirty="0" smtClean="0">
                <a:solidFill>
                  <a:srgbClr val="FF0000"/>
                </a:solidFill>
              </a:rPr>
              <a:t>Ruptured balloon </a:t>
            </a:r>
            <a:r>
              <a:rPr lang="en-US" sz="1800" dirty="0" smtClean="0"/>
              <a:t>(Helium emboli?)</a:t>
            </a:r>
            <a:endParaRPr lang="en-US" sz="1800" b="1" dirty="0" smtClean="0">
              <a:solidFill>
                <a:srgbClr val="FF0000"/>
              </a:solidFill>
            </a:endParaRPr>
          </a:p>
          <a:p>
            <a:pPr lvl="1"/>
            <a:r>
              <a:rPr lang="en-US" dirty="0" smtClean="0"/>
              <a:t>Seen by blood in the Shuttle Line!</a:t>
            </a:r>
          </a:p>
          <a:p>
            <a:r>
              <a:rPr lang="en-US" dirty="0" smtClean="0"/>
              <a:t>Timing Errors...</a:t>
            </a:r>
            <a:endParaRPr lang="en-US" dirty="0"/>
          </a:p>
        </p:txBody>
      </p:sp>
      <p:sp>
        <p:nvSpPr>
          <p:cNvPr id="4" name="TextBox 3"/>
          <p:cNvSpPr txBox="1"/>
          <p:nvPr/>
        </p:nvSpPr>
        <p:spPr>
          <a:xfrm>
            <a:off x="2895600" y="6326832"/>
            <a:ext cx="4953000"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Let’s Look at Timing Errors......</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891646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Inflation</a:t>
            </a:r>
            <a:endParaRPr lang="en-US" dirty="0"/>
          </a:p>
        </p:txBody>
      </p:sp>
      <p:sp>
        <p:nvSpPr>
          <p:cNvPr id="3" name="Content Placeholder 2"/>
          <p:cNvSpPr>
            <a:spLocks noGrp="1"/>
          </p:cNvSpPr>
          <p:nvPr>
            <p:ph idx="1"/>
          </p:nvPr>
        </p:nvSpPr>
        <p:spPr>
          <a:xfrm>
            <a:off x="457200" y="1600200"/>
            <a:ext cx="6400800" cy="4800600"/>
          </a:xfrm>
        </p:spPr>
        <p:txBody>
          <a:bodyPr/>
          <a:lstStyle/>
          <a:p>
            <a:r>
              <a:rPr lang="en-US" sz="2400" dirty="0" smtClean="0"/>
              <a:t>Inflation </a:t>
            </a:r>
            <a:r>
              <a:rPr lang="en-US" sz="2400" dirty="0"/>
              <a:t>during </a:t>
            </a:r>
            <a:r>
              <a:rPr lang="en-US" sz="2400" dirty="0" smtClean="0"/>
              <a:t>Systole </a:t>
            </a:r>
            <a:r>
              <a:rPr lang="en-US" sz="2400" dirty="0"/>
              <a:t>before </a:t>
            </a:r>
            <a:r>
              <a:rPr lang="en-US" sz="2400" dirty="0" err="1"/>
              <a:t>Dicrotic</a:t>
            </a:r>
            <a:r>
              <a:rPr lang="en-US" sz="2400" dirty="0"/>
              <a:t> </a:t>
            </a:r>
            <a:r>
              <a:rPr lang="en-US" sz="2400" dirty="0" smtClean="0"/>
              <a:t>Notch</a:t>
            </a:r>
            <a:endParaRPr lang="en-US" sz="2400" dirty="0"/>
          </a:p>
          <a:p>
            <a:pPr lvl="1"/>
            <a:r>
              <a:rPr lang="en-US" dirty="0" smtClean="0"/>
              <a:t>Impedes complete ejection</a:t>
            </a:r>
          </a:p>
          <a:p>
            <a:pPr lvl="1"/>
            <a:r>
              <a:rPr lang="en-US" dirty="0" smtClean="0"/>
              <a:t>Causes pre-mature </a:t>
            </a:r>
            <a:r>
              <a:rPr lang="en-US" dirty="0"/>
              <a:t>closure of AV</a:t>
            </a:r>
          </a:p>
          <a:p>
            <a:pPr marL="114300" indent="0">
              <a:buNone/>
            </a:pPr>
            <a:endParaRPr lang="en-US" dirty="0"/>
          </a:p>
        </p:txBody>
      </p:sp>
      <p:pic>
        <p:nvPicPr>
          <p:cNvPr id="13314" name="Picture 2" descr="early infla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878334"/>
            <a:ext cx="448578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28600" y="3200400"/>
            <a:ext cx="3048000" cy="2359620"/>
          </a:xfrm>
          <a:prstGeom prst="rect">
            <a:avLst/>
          </a:prstGeom>
          <a:noFill/>
        </p:spPr>
        <p:txBody>
          <a:bodyPr wrap="square" rtlCol="0">
            <a:spAutoFit/>
          </a:bodyPr>
          <a:lstStyle/>
          <a:p>
            <a:pPr lvl="0" fontAlgn="base">
              <a:spcBef>
                <a:spcPct val="0"/>
              </a:spcBef>
              <a:spcAft>
                <a:spcPts val="1000"/>
              </a:spcAft>
            </a:pPr>
            <a:r>
              <a:rPr kumimoji="0" lang="en-US" altLang="en-US" sz="2400" b="0" i="0" u="none" strike="noStrike" cap="none" normalizeH="0" baseline="0" dirty="0" smtClean="0">
                <a:ln>
                  <a:noFill/>
                </a:ln>
                <a:solidFill>
                  <a:schemeClr val="tx1"/>
                </a:solidFill>
                <a:effectLst/>
                <a:latin typeface="Calibri" pitchFamily="34" charset="0"/>
                <a:cs typeface="Arial" pitchFamily="34" charset="0"/>
              </a:rPr>
              <a:t>↑ Afterload</a:t>
            </a:r>
          </a:p>
          <a:p>
            <a:pPr lvl="0" fontAlgn="base">
              <a:spcBef>
                <a:spcPct val="0"/>
              </a:spcBef>
              <a:spcAft>
                <a:spcPts val="1000"/>
              </a:spcAft>
            </a:pPr>
            <a:r>
              <a:rPr kumimoji="0" lang="en-US" altLang="en-US" sz="2400" b="0" i="0" u="none" strike="noStrike" cap="none" normalizeH="0" baseline="0" dirty="0" smtClean="0">
                <a:ln>
                  <a:noFill/>
                </a:ln>
                <a:solidFill>
                  <a:schemeClr val="tx1"/>
                </a:solidFill>
                <a:effectLst/>
                <a:latin typeface="Calibri" pitchFamily="34" charset="0"/>
                <a:cs typeface="Arial" pitchFamily="34" charset="0"/>
              </a:rPr>
              <a:t>↑ Work of Heart</a:t>
            </a:r>
          </a:p>
          <a:p>
            <a:pPr lvl="0" fontAlgn="base">
              <a:spcBef>
                <a:spcPct val="0"/>
              </a:spcBef>
              <a:spcAft>
                <a:spcPts val="1000"/>
              </a:spcAft>
            </a:pPr>
            <a:r>
              <a:rPr kumimoji="0" lang="en-US" altLang="en-US" sz="2400" b="0" i="0" u="none" strike="noStrike" cap="none" normalizeH="0" baseline="0" dirty="0" smtClean="0">
                <a:ln>
                  <a:noFill/>
                </a:ln>
                <a:solidFill>
                  <a:schemeClr val="tx1"/>
                </a:solidFill>
                <a:effectLst/>
                <a:latin typeface="Calibri" pitchFamily="34" charset="0"/>
                <a:cs typeface="Arial" pitchFamily="34" charset="0"/>
              </a:rPr>
              <a:t>↑ LVEDV/PCWP</a:t>
            </a:r>
          </a:p>
          <a:p>
            <a:pPr lvl="0" fontAlgn="base">
              <a:spcBef>
                <a:spcPct val="0"/>
              </a:spcBef>
              <a:spcAft>
                <a:spcPts val="1000"/>
              </a:spcAft>
            </a:pPr>
            <a:r>
              <a:rPr kumimoji="0" lang="en-US" altLang="en-US" sz="2400" b="0" i="0" u="none" strike="noStrike" cap="none" normalizeH="0" baseline="0" dirty="0" smtClean="0">
                <a:ln>
                  <a:noFill/>
                </a:ln>
                <a:solidFill>
                  <a:schemeClr val="tx1"/>
                </a:solidFill>
                <a:effectLst/>
                <a:latin typeface="Calibri" pitchFamily="34" charset="0"/>
                <a:cs typeface="Arial" pitchFamily="34" charset="0"/>
              </a:rPr>
              <a:t>↑ AI</a:t>
            </a:r>
            <a:endParaRPr kumimoji="0" lang="en-US" altLang="en-US" sz="4000" b="0" i="0" u="none" strike="noStrike" cap="none" normalizeH="0" baseline="0" dirty="0" smtClean="0">
              <a:ln>
                <a:noFill/>
              </a:ln>
              <a:solidFill>
                <a:schemeClr val="tx1"/>
              </a:solidFill>
              <a:effectLst/>
              <a:latin typeface="Arial" pitchFamily="34" charset="0"/>
              <a:cs typeface="Arial" pitchFamily="34" charset="0"/>
            </a:endParaRPr>
          </a:p>
          <a:p>
            <a:endParaRPr lang="en-US" dirty="0"/>
          </a:p>
        </p:txBody>
      </p:sp>
    </p:spTree>
    <p:extLst>
      <p:ext uri="{BB962C8B-B14F-4D97-AF65-F5344CB8AC3E}">
        <p14:creationId xmlns:p14="http://schemas.microsoft.com/office/powerpoint/2010/main" val="25001432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ate inf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1852" y="2971801"/>
            <a:ext cx="4739148" cy="3428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smtClean="0"/>
              <a:t>Late Inflation</a:t>
            </a:r>
            <a:endParaRPr lang="en-US" dirty="0"/>
          </a:p>
        </p:txBody>
      </p:sp>
      <p:sp>
        <p:nvSpPr>
          <p:cNvPr id="3" name="Content Placeholder 2"/>
          <p:cNvSpPr>
            <a:spLocks noGrp="1"/>
          </p:cNvSpPr>
          <p:nvPr>
            <p:ph idx="1"/>
          </p:nvPr>
        </p:nvSpPr>
        <p:spPr/>
        <p:txBody>
          <a:bodyPr/>
          <a:lstStyle/>
          <a:p>
            <a:pPr lvl="0"/>
            <a:r>
              <a:rPr lang="en-US" sz="2400" dirty="0" smtClean="0"/>
              <a:t>Inflation is far after </a:t>
            </a:r>
            <a:r>
              <a:rPr lang="en-US" sz="2400" dirty="0"/>
              <a:t>closure of </a:t>
            </a:r>
            <a:r>
              <a:rPr lang="en-US" sz="2400" dirty="0" smtClean="0"/>
              <a:t>AV (misses </a:t>
            </a:r>
            <a:r>
              <a:rPr lang="en-US" sz="2400" dirty="0" err="1" smtClean="0"/>
              <a:t>Dicrotic</a:t>
            </a:r>
            <a:r>
              <a:rPr lang="en-US" sz="2400" dirty="0" smtClean="0"/>
              <a:t> Notch)</a:t>
            </a:r>
          </a:p>
          <a:p>
            <a:pPr lvl="1"/>
            <a:r>
              <a:rPr lang="en-US" dirty="0" smtClean="0"/>
              <a:t>Less blood available to force into the coronaries</a:t>
            </a:r>
          </a:p>
          <a:p>
            <a:endParaRPr lang="en-US" dirty="0"/>
          </a:p>
          <a:p>
            <a:endParaRPr lang="en-US" dirty="0"/>
          </a:p>
        </p:txBody>
      </p:sp>
      <p:sp>
        <p:nvSpPr>
          <p:cNvPr id="4" name="TextBox 3"/>
          <p:cNvSpPr txBox="1"/>
          <p:nvPr/>
        </p:nvSpPr>
        <p:spPr>
          <a:xfrm>
            <a:off x="152400" y="3124200"/>
            <a:ext cx="4114800" cy="1107996"/>
          </a:xfrm>
          <a:prstGeom prst="rect">
            <a:avLst/>
          </a:prstGeom>
          <a:noFill/>
        </p:spPr>
        <p:txBody>
          <a:bodyPr wrap="square" rtlCol="0">
            <a:spAutoFit/>
          </a:bodyPr>
          <a:lstStyle/>
          <a:p>
            <a:pPr lvl="0"/>
            <a:r>
              <a:rPr lang="en-US" sz="2400" dirty="0" smtClean="0"/>
              <a:t>↓ Diastolic Augmentation</a:t>
            </a:r>
          </a:p>
          <a:p>
            <a:pPr lvl="0"/>
            <a:r>
              <a:rPr lang="en-US" sz="2400" b="1" dirty="0" smtClean="0">
                <a:solidFill>
                  <a:srgbClr val="FF0000"/>
                </a:solidFill>
              </a:rPr>
              <a:t>↓ Coronary Perfusion</a:t>
            </a:r>
          </a:p>
          <a:p>
            <a:endParaRPr lang="en-US" dirty="0"/>
          </a:p>
        </p:txBody>
      </p:sp>
    </p:spTree>
    <p:extLst>
      <p:ext uri="{BB962C8B-B14F-4D97-AF65-F5344CB8AC3E}">
        <p14:creationId xmlns:p14="http://schemas.microsoft.com/office/powerpoint/2010/main" val="11924765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Deflation</a:t>
            </a:r>
            <a:endParaRPr lang="en-US" dirty="0"/>
          </a:p>
        </p:txBody>
      </p:sp>
      <p:sp>
        <p:nvSpPr>
          <p:cNvPr id="3" name="Content Placeholder 2"/>
          <p:cNvSpPr>
            <a:spLocks noGrp="1"/>
          </p:cNvSpPr>
          <p:nvPr>
            <p:ph idx="1"/>
          </p:nvPr>
        </p:nvSpPr>
        <p:spPr/>
        <p:txBody>
          <a:bodyPr/>
          <a:lstStyle/>
          <a:p>
            <a:pPr lvl="0"/>
            <a:r>
              <a:rPr lang="en-US" dirty="0"/>
              <a:t>Pre-mature </a:t>
            </a:r>
            <a:r>
              <a:rPr lang="en-US" dirty="0" smtClean="0"/>
              <a:t>Deflation </a:t>
            </a:r>
            <a:r>
              <a:rPr lang="en-US" dirty="0"/>
              <a:t>during </a:t>
            </a:r>
            <a:r>
              <a:rPr lang="en-US" dirty="0" smtClean="0"/>
              <a:t>Diastolic Phase</a:t>
            </a:r>
          </a:p>
          <a:p>
            <a:pPr lvl="0"/>
            <a:r>
              <a:rPr lang="en-US" dirty="0" smtClean="0"/>
              <a:t>Decreased Counter-pulsation Effect</a:t>
            </a:r>
            <a:endParaRPr lang="en-US" dirty="0"/>
          </a:p>
          <a:p>
            <a:pPr lvl="1"/>
            <a:r>
              <a:rPr lang="en-US" dirty="0"/>
              <a:t>Seen as sharp drop </a:t>
            </a:r>
            <a:r>
              <a:rPr lang="en-US" dirty="0" smtClean="0"/>
              <a:t>in Diastolic </a:t>
            </a:r>
            <a:r>
              <a:rPr lang="en-US" dirty="0"/>
              <a:t>A</a:t>
            </a:r>
            <a:r>
              <a:rPr lang="en-US" dirty="0" smtClean="0"/>
              <a:t>ugmentation</a:t>
            </a:r>
            <a:endParaRPr lang="en-US" dirty="0"/>
          </a:p>
          <a:p>
            <a:pPr lvl="0"/>
            <a:endParaRPr lang="en-US" dirty="0"/>
          </a:p>
          <a:p>
            <a:endParaRPr lang="en-US" dirty="0"/>
          </a:p>
        </p:txBody>
      </p:sp>
      <p:sp>
        <p:nvSpPr>
          <p:cNvPr id="4" name="TextBox 3"/>
          <p:cNvSpPr txBox="1"/>
          <p:nvPr/>
        </p:nvSpPr>
        <p:spPr>
          <a:xfrm>
            <a:off x="304800" y="3581400"/>
            <a:ext cx="5486400" cy="1938992"/>
          </a:xfrm>
          <a:prstGeom prst="rect">
            <a:avLst/>
          </a:prstGeom>
          <a:noFill/>
        </p:spPr>
        <p:txBody>
          <a:bodyPr wrap="square" rtlCol="0">
            <a:spAutoFit/>
          </a:bodyPr>
          <a:lstStyle/>
          <a:p>
            <a:pPr lvl="0"/>
            <a:r>
              <a:rPr lang="en-US" sz="2400" dirty="0" smtClean="0"/>
              <a:t>↓ Diastolic Augmentation</a:t>
            </a:r>
          </a:p>
          <a:p>
            <a:r>
              <a:rPr lang="en-US" sz="2400" b="1" dirty="0" smtClean="0">
                <a:solidFill>
                  <a:srgbClr val="FF0000"/>
                </a:solidFill>
              </a:rPr>
              <a:t>↓ Coronary Artery Perfusion</a:t>
            </a:r>
          </a:p>
          <a:p>
            <a:r>
              <a:rPr lang="en-US" sz="2400" dirty="0" smtClean="0"/>
              <a:t>↓ Reduction in </a:t>
            </a:r>
            <a:r>
              <a:rPr lang="en-US" sz="2400" dirty="0"/>
              <a:t>A</a:t>
            </a:r>
            <a:r>
              <a:rPr lang="en-US" sz="2400" dirty="0" smtClean="0"/>
              <a:t>fterload Effect</a:t>
            </a:r>
          </a:p>
          <a:p>
            <a:r>
              <a:rPr lang="en-US" sz="2400" dirty="0" smtClean="0"/>
              <a:t>↑ Myocardial Oxygen </a:t>
            </a:r>
            <a:r>
              <a:rPr lang="en-US" sz="2400" dirty="0"/>
              <a:t>D</a:t>
            </a:r>
            <a:r>
              <a:rPr lang="en-US" sz="2400" dirty="0" smtClean="0"/>
              <a:t>emand</a:t>
            </a:r>
          </a:p>
          <a:p>
            <a:endParaRPr lang="en-US" sz="2400" dirty="0"/>
          </a:p>
        </p:txBody>
      </p:sp>
      <p:pic>
        <p:nvPicPr>
          <p:cNvPr id="15362" name="Picture 2" descr="early defla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3336819"/>
            <a:ext cx="4724400" cy="352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9552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Late Deflation</a:t>
            </a:r>
            <a:endParaRPr lang="en-US" dirty="0"/>
          </a:p>
        </p:txBody>
      </p:sp>
      <p:sp>
        <p:nvSpPr>
          <p:cNvPr id="3" name="Content Placeholder 2"/>
          <p:cNvSpPr>
            <a:spLocks noGrp="1"/>
          </p:cNvSpPr>
          <p:nvPr>
            <p:ph idx="1"/>
          </p:nvPr>
        </p:nvSpPr>
        <p:spPr/>
        <p:txBody>
          <a:bodyPr/>
          <a:lstStyle/>
          <a:p>
            <a:pPr lvl="0"/>
            <a:r>
              <a:rPr lang="en-US" sz="2400" dirty="0" smtClean="0"/>
              <a:t>LV Ejects Blood While Balloon is Inflated </a:t>
            </a:r>
          </a:p>
          <a:p>
            <a:pPr lvl="0"/>
            <a:r>
              <a:rPr lang="en-US" sz="2400" dirty="0" smtClean="0"/>
              <a:t>Heart </a:t>
            </a:r>
            <a:r>
              <a:rPr lang="en-US" sz="2400" dirty="0"/>
              <a:t>E</a:t>
            </a:r>
            <a:r>
              <a:rPr lang="en-US" sz="2400" dirty="0" smtClean="0"/>
              <a:t>jects </a:t>
            </a:r>
            <a:r>
              <a:rPr lang="en-US" sz="2400" dirty="0"/>
              <a:t>A</a:t>
            </a:r>
            <a:r>
              <a:rPr lang="en-US" sz="2400" dirty="0" smtClean="0"/>
              <a:t>gainst </a:t>
            </a:r>
            <a:r>
              <a:rPr lang="en-US" sz="2400" dirty="0"/>
              <a:t>the </a:t>
            </a:r>
            <a:r>
              <a:rPr lang="en-US" sz="2400" dirty="0" smtClean="0"/>
              <a:t>Balloon</a:t>
            </a:r>
          </a:p>
          <a:p>
            <a:pPr lvl="1"/>
            <a:r>
              <a:rPr lang="en-US" dirty="0" smtClean="0"/>
              <a:t>Impedes LV Ejection</a:t>
            </a:r>
          </a:p>
          <a:p>
            <a:pPr lvl="1"/>
            <a:r>
              <a:rPr lang="en-US" dirty="0" smtClean="0"/>
              <a:t>No Afterload Reduction</a:t>
            </a:r>
            <a:endParaRPr lang="en-US" dirty="0"/>
          </a:p>
          <a:p>
            <a:pPr lvl="2"/>
            <a:endParaRPr lang="en-US" dirty="0" smtClean="0"/>
          </a:p>
          <a:p>
            <a:pPr lvl="2"/>
            <a:endParaRPr lang="en-US" dirty="0"/>
          </a:p>
          <a:p>
            <a:endParaRPr lang="en-US" dirty="0" smtClean="0"/>
          </a:p>
          <a:p>
            <a:endParaRPr lang="en-US" dirty="0"/>
          </a:p>
        </p:txBody>
      </p:sp>
      <p:sp>
        <p:nvSpPr>
          <p:cNvPr id="4" name="TextBox 3"/>
          <p:cNvSpPr txBox="1"/>
          <p:nvPr/>
        </p:nvSpPr>
        <p:spPr>
          <a:xfrm>
            <a:off x="381000" y="3810000"/>
            <a:ext cx="3505200" cy="1477328"/>
          </a:xfrm>
          <a:prstGeom prst="rect">
            <a:avLst/>
          </a:prstGeom>
          <a:noFill/>
        </p:spPr>
        <p:txBody>
          <a:bodyPr wrap="square" rtlCol="0">
            <a:spAutoFit/>
          </a:bodyPr>
          <a:lstStyle/>
          <a:p>
            <a:r>
              <a:rPr lang="en-US" sz="2400" dirty="0" smtClean="0"/>
              <a:t>↑ Myocardial oxygen consumption</a:t>
            </a:r>
          </a:p>
          <a:p>
            <a:r>
              <a:rPr lang="en-US" sz="2400" dirty="0" smtClean="0"/>
              <a:t>↑ Afterload</a:t>
            </a:r>
          </a:p>
          <a:p>
            <a:endParaRPr lang="en-US" dirty="0"/>
          </a:p>
        </p:txBody>
      </p:sp>
      <p:pic>
        <p:nvPicPr>
          <p:cNvPr id="16386" name="Picture 2" descr="latedefla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5781" y="3352800"/>
            <a:ext cx="4373369" cy="3491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72901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Waveform Issues</a:t>
            </a:r>
            <a:endParaRPr lang="en-US" dirty="0"/>
          </a:p>
        </p:txBody>
      </p:sp>
      <p:sp>
        <p:nvSpPr>
          <p:cNvPr id="4" name="Content Placeholder 3"/>
          <p:cNvSpPr>
            <a:spLocks noGrp="1"/>
          </p:cNvSpPr>
          <p:nvPr>
            <p:ph idx="1"/>
          </p:nvPr>
        </p:nvSpPr>
        <p:spPr>
          <a:xfrm>
            <a:off x="457200" y="1600200"/>
            <a:ext cx="3962400" cy="4800600"/>
          </a:xfrm>
        </p:spPr>
        <p:txBody>
          <a:bodyPr>
            <a:normAutofit lnSpcReduction="10000"/>
          </a:bodyPr>
          <a:lstStyle/>
          <a:p>
            <a:r>
              <a:rPr lang="en-US" u="sng" dirty="0" smtClean="0"/>
              <a:t>Kinked Balloon-</a:t>
            </a:r>
          </a:p>
          <a:p>
            <a:pPr lvl="1"/>
            <a:r>
              <a:rPr lang="en-US" sz="1800" dirty="0" smtClean="0"/>
              <a:t>Rounded balloon waveform</a:t>
            </a:r>
          </a:p>
          <a:p>
            <a:pPr lvl="1"/>
            <a:r>
              <a:rPr lang="en-US" sz="1800" dirty="0" smtClean="0"/>
              <a:t>Due to kink or obstruction of shuttle line</a:t>
            </a:r>
            <a:endParaRPr lang="en-US" sz="1800" dirty="0"/>
          </a:p>
          <a:p>
            <a:endParaRPr lang="en-US" dirty="0" smtClean="0"/>
          </a:p>
          <a:p>
            <a:endParaRPr lang="en-US" dirty="0"/>
          </a:p>
          <a:p>
            <a:endParaRPr lang="en-US" dirty="0" smtClean="0"/>
          </a:p>
          <a:p>
            <a:endParaRPr lang="en-US" dirty="0"/>
          </a:p>
          <a:p>
            <a:r>
              <a:rPr lang="en-US" u="sng" dirty="0" smtClean="0"/>
              <a:t>Gas Loss- </a:t>
            </a:r>
          </a:p>
          <a:p>
            <a:pPr lvl="1"/>
            <a:r>
              <a:rPr lang="en-US" sz="1800" dirty="0"/>
              <a:t>Balloon pressure falls below </a:t>
            </a:r>
            <a:r>
              <a:rPr lang="en-US" sz="1800" dirty="0" smtClean="0"/>
              <a:t>baseline</a:t>
            </a:r>
          </a:p>
          <a:p>
            <a:pPr lvl="1"/>
            <a:r>
              <a:rPr lang="en-US" sz="1800" dirty="0" smtClean="0"/>
              <a:t>Leak in the closed system</a:t>
            </a:r>
          </a:p>
          <a:p>
            <a:pPr lvl="2"/>
            <a:r>
              <a:rPr lang="en-US" sz="1600" dirty="0" smtClean="0"/>
              <a:t>Loose connection</a:t>
            </a:r>
          </a:p>
          <a:p>
            <a:pPr lvl="2"/>
            <a:r>
              <a:rPr lang="en-US" sz="1600" dirty="0" smtClean="0"/>
              <a:t>Leak in balloon </a:t>
            </a:r>
            <a:r>
              <a:rPr lang="en-US" sz="1600" dirty="0" err="1" smtClean="0"/>
              <a:t>cathetar</a:t>
            </a:r>
            <a:endParaRPr lang="en-US" sz="1600" dirty="0" smtClean="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200" y="4156029"/>
            <a:ext cx="2886075" cy="2578146"/>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0" y="1796498"/>
            <a:ext cx="3062287" cy="2373692"/>
          </a:xfrm>
          <a:prstGeom prst="rect">
            <a:avLst/>
          </a:prstGeom>
        </p:spPr>
      </p:pic>
    </p:spTree>
    <p:extLst>
      <p:ext uri="{BB962C8B-B14F-4D97-AF65-F5344CB8AC3E}">
        <p14:creationId xmlns:p14="http://schemas.microsoft.com/office/powerpoint/2010/main" val="38323005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 IABP Points</a:t>
            </a:r>
            <a:endParaRPr lang="en-US" dirty="0"/>
          </a:p>
        </p:txBody>
      </p:sp>
      <p:sp>
        <p:nvSpPr>
          <p:cNvPr id="3" name="Content Placeholder 2"/>
          <p:cNvSpPr>
            <a:spLocks noGrp="1"/>
          </p:cNvSpPr>
          <p:nvPr>
            <p:ph idx="1"/>
          </p:nvPr>
        </p:nvSpPr>
        <p:spPr/>
        <p:txBody>
          <a:bodyPr/>
          <a:lstStyle/>
          <a:p>
            <a:r>
              <a:rPr lang="en-US" dirty="0" smtClean="0"/>
              <a:t>Augmentation Level can be reduced to limit degree of balloon inflation</a:t>
            </a:r>
          </a:p>
          <a:p>
            <a:r>
              <a:rPr lang="en-US" dirty="0" smtClean="0"/>
              <a:t>When switching between Modes (</a:t>
            </a:r>
            <a:r>
              <a:rPr lang="en-US" dirty="0" err="1" smtClean="0"/>
              <a:t>ie</a:t>
            </a:r>
            <a:r>
              <a:rPr lang="en-US" dirty="0" smtClean="0"/>
              <a:t>. Auto to Semi-Auto) the IABP will be placed on Standby</a:t>
            </a:r>
          </a:p>
          <a:p>
            <a:pPr lvl="1"/>
            <a:r>
              <a:rPr lang="en-US" dirty="0"/>
              <a:t>M</a:t>
            </a:r>
            <a:r>
              <a:rPr lang="en-US" dirty="0" smtClean="0"/>
              <a:t>ust hit Start to resume augmentation </a:t>
            </a:r>
          </a:p>
          <a:p>
            <a:r>
              <a:rPr lang="en-US" dirty="0" smtClean="0"/>
              <a:t>Make sure to hit Standby before turning the IABP power off</a:t>
            </a:r>
          </a:p>
          <a:p>
            <a:r>
              <a:rPr lang="en-US" dirty="0" smtClean="0"/>
              <a:t>Check battery and helium levels on your IABPs often</a:t>
            </a:r>
          </a:p>
          <a:p>
            <a:endParaRPr lang="en-US" dirty="0" smtClean="0"/>
          </a:p>
          <a:p>
            <a:endParaRPr lang="en-US" dirty="0"/>
          </a:p>
        </p:txBody>
      </p:sp>
    </p:spTree>
    <p:extLst>
      <p:ext uri="{BB962C8B-B14F-4D97-AF65-F5344CB8AC3E}">
        <p14:creationId xmlns:p14="http://schemas.microsoft.com/office/powerpoint/2010/main" val="24996103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solidFill>
                  <a:srgbClr val="FF0000"/>
                </a:solidFill>
              </a:rPr>
              <a:t>Proper positioning </a:t>
            </a:r>
            <a:r>
              <a:rPr lang="en-US" dirty="0" smtClean="0"/>
              <a:t>of the balloon catheter is critical to achieve maximum benefits while avoiding complications. Proper position is distal to the left subclavian artery and proximal to the renal arteries. This should be verified daily via X-Ray with the balloon tip at the 2</a:t>
            </a:r>
            <a:r>
              <a:rPr lang="en-US" baseline="30000" dirty="0" smtClean="0"/>
              <a:t>nd</a:t>
            </a:r>
            <a:r>
              <a:rPr lang="en-US" dirty="0" smtClean="0"/>
              <a:t>/3</a:t>
            </a:r>
            <a:r>
              <a:rPr lang="en-US" baseline="30000" dirty="0" smtClean="0"/>
              <a:t>rd</a:t>
            </a:r>
            <a:r>
              <a:rPr lang="en-US" dirty="0" smtClean="0"/>
              <a:t> intercostal space, or at the level of the sternal notch.</a:t>
            </a:r>
          </a:p>
          <a:p>
            <a:r>
              <a:rPr lang="en-US" dirty="0" smtClean="0"/>
              <a:t>The two main benefits of using helium in the IABP are: Its low molecular mass allows it to be </a:t>
            </a:r>
            <a:r>
              <a:rPr lang="en-US" b="1" dirty="0" smtClean="0"/>
              <a:t>shuttled quickly</a:t>
            </a:r>
            <a:r>
              <a:rPr lang="en-US" dirty="0" smtClean="0"/>
              <a:t>, and it </a:t>
            </a:r>
            <a:r>
              <a:rPr lang="en-US" b="1" dirty="0" smtClean="0"/>
              <a:t>is highly soluble </a:t>
            </a:r>
            <a:r>
              <a:rPr lang="en-US" dirty="0" smtClean="0"/>
              <a:t>which decreases the likelihood of gas emboli in the event of balloon rupture.</a:t>
            </a:r>
          </a:p>
          <a:p>
            <a:r>
              <a:rPr lang="en-US" dirty="0" smtClean="0"/>
              <a:t>Balloon </a:t>
            </a:r>
            <a:r>
              <a:rPr lang="en-US" dirty="0" smtClean="0">
                <a:solidFill>
                  <a:srgbClr val="FF0000"/>
                </a:solidFill>
              </a:rPr>
              <a:t>inflation triggers</a:t>
            </a:r>
            <a:r>
              <a:rPr lang="en-US" dirty="0" smtClean="0"/>
              <a:t>: EKG = mid to end of “T-wave”, arterial pressure wave = </a:t>
            </a:r>
            <a:r>
              <a:rPr lang="en-US" dirty="0" err="1" smtClean="0"/>
              <a:t>dicrotic</a:t>
            </a:r>
            <a:r>
              <a:rPr lang="en-US" dirty="0" smtClean="0"/>
              <a:t> notch</a:t>
            </a:r>
          </a:p>
          <a:p>
            <a:r>
              <a:rPr lang="en-US" dirty="0" smtClean="0"/>
              <a:t>Balloon </a:t>
            </a:r>
            <a:r>
              <a:rPr lang="en-US" dirty="0">
                <a:solidFill>
                  <a:srgbClr val="FF0000"/>
                </a:solidFill>
              </a:rPr>
              <a:t>d</a:t>
            </a:r>
            <a:r>
              <a:rPr lang="en-US" dirty="0" smtClean="0">
                <a:solidFill>
                  <a:srgbClr val="FF0000"/>
                </a:solidFill>
              </a:rPr>
              <a:t>eflation triggers</a:t>
            </a:r>
            <a:r>
              <a:rPr lang="en-US" dirty="0" smtClean="0"/>
              <a:t>: EKG = “R-wave” or end of “QRS complex, arterial pressure wave = beginning of upstroke</a:t>
            </a:r>
          </a:p>
          <a:p>
            <a:r>
              <a:rPr lang="en-US" dirty="0" smtClean="0"/>
              <a:t>Benefits of IABP include: </a:t>
            </a:r>
          </a:p>
          <a:p>
            <a:pPr lvl="1"/>
            <a:r>
              <a:rPr lang="en-US" dirty="0" smtClean="0"/>
              <a:t>increased coronary perfusion via </a:t>
            </a:r>
            <a:r>
              <a:rPr lang="en-US" dirty="0" smtClean="0">
                <a:solidFill>
                  <a:srgbClr val="FF0000"/>
                </a:solidFill>
              </a:rPr>
              <a:t>diastolic augmentation</a:t>
            </a:r>
          </a:p>
          <a:p>
            <a:pPr lvl="1"/>
            <a:r>
              <a:rPr lang="en-US" dirty="0" smtClean="0"/>
              <a:t>decreased myocardial oxygen demand, decreased PCWP and increased cardiac output via </a:t>
            </a:r>
            <a:r>
              <a:rPr lang="en-US" dirty="0" smtClean="0">
                <a:solidFill>
                  <a:srgbClr val="FF0000"/>
                </a:solidFill>
              </a:rPr>
              <a:t>afterload reduction</a:t>
            </a:r>
          </a:p>
          <a:p>
            <a:pPr lvl="1"/>
            <a:r>
              <a:rPr lang="en-US" dirty="0" smtClean="0"/>
              <a:t>increased cerebral and renal perfusion via </a:t>
            </a:r>
            <a:r>
              <a:rPr lang="en-US" dirty="0" smtClean="0">
                <a:solidFill>
                  <a:srgbClr val="FF0000"/>
                </a:solidFill>
              </a:rPr>
              <a:t>increased mean arterial pressure</a:t>
            </a:r>
            <a:endParaRPr lang="en-US" dirty="0">
              <a:solidFill>
                <a:srgbClr val="FF0000"/>
              </a:solidFill>
            </a:endParaRPr>
          </a:p>
        </p:txBody>
      </p:sp>
    </p:spTree>
    <p:extLst>
      <p:ext uri="{BB962C8B-B14F-4D97-AF65-F5344CB8AC3E}">
        <p14:creationId xmlns:p14="http://schemas.microsoft.com/office/powerpoint/2010/main" val="35040040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Continued</a:t>
            </a:r>
            <a:endParaRPr lang="en-US" dirty="0"/>
          </a:p>
        </p:txBody>
      </p:sp>
      <p:sp>
        <p:nvSpPr>
          <p:cNvPr id="3" name="Content Placeholder 2"/>
          <p:cNvSpPr>
            <a:spLocks noGrp="1"/>
          </p:cNvSpPr>
          <p:nvPr>
            <p:ph idx="1"/>
          </p:nvPr>
        </p:nvSpPr>
        <p:spPr>
          <a:xfrm>
            <a:off x="457200" y="1600200"/>
            <a:ext cx="7772400" cy="4800600"/>
          </a:xfrm>
        </p:spPr>
        <p:txBody>
          <a:bodyPr>
            <a:normAutofit fontScale="92500" lnSpcReduction="10000"/>
          </a:bodyPr>
          <a:lstStyle/>
          <a:p>
            <a:r>
              <a:rPr lang="en-US" dirty="0" smtClean="0"/>
              <a:t>IABP Complications:</a:t>
            </a:r>
          </a:p>
          <a:p>
            <a:pPr lvl="1"/>
            <a:r>
              <a:rPr lang="en-US" u="sng" dirty="0" smtClean="0"/>
              <a:t>Thrombus formation </a:t>
            </a:r>
          </a:p>
          <a:p>
            <a:pPr lvl="2"/>
            <a:r>
              <a:rPr lang="en-US" dirty="0" smtClean="0"/>
              <a:t>more likely on 1:2 or 1:3 settings</a:t>
            </a:r>
          </a:p>
          <a:p>
            <a:pPr lvl="1"/>
            <a:r>
              <a:rPr lang="en-US" u="sng" dirty="0" smtClean="0"/>
              <a:t>Bleeding due to platelet dysfunction</a:t>
            </a:r>
          </a:p>
          <a:p>
            <a:pPr lvl="2"/>
            <a:r>
              <a:rPr lang="en-US" dirty="0" smtClean="0"/>
              <a:t>HIT (Heparin Induced Thrombocytopenia) if heparin drip is used</a:t>
            </a:r>
          </a:p>
          <a:p>
            <a:pPr lvl="1"/>
            <a:r>
              <a:rPr lang="en-US" u="sng" dirty="0" smtClean="0"/>
              <a:t>Infection at the percutaneous insertion site</a:t>
            </a:r>
          </a:p>
          <a:p>
            <a:pPr lvl="1"/>
            <a:r>
              <a:rPr lang="en-US" u="sng" dirty="0" smtClean="0"/>
              <a:t>Malposition due to balloon migration</a:t>
            </a:r>
          </a:p>
          <a:p>
            <a:pPr lvl="2"/>
            <a:r>
              <a:rPr lang="en-US" dirty="0" smtClean="0"/>
              <a:t>Too high may block the subclavian artery and cause </a:t>
            </a:r>
            <a:r>
              <a:rPr lang="en-US" dirty="0" smtClean="0">
                <a:solidFill>
                  <a:srgbClr val="FF0000"/>
                </a:solidFill>
              </a:rPr>
              <a:t>limb ischemia</a:t>
            </a:r>
          </a:p>
          <a:p>
            <a:pPr lvl="2"/>
            <a:r>
              <a:rPr lang="en-US" dirty="0" smtClean="0"/>
              <a:t>Too low may block the renal arteries and cause a </a:t>
            </a:r>
            <a:r>
              <a:rPr lang="en-US" dirty="0" smtClean="0">
                <a:solidFill>
                  <a:srgbClr val="FF0000"/>
                </a:solidFill>
              </a:rPr>
              <a:t>decrease in urination</a:t>
            </a:r>
          </a:p>
          <a:p>
            <a:pPr lvl="1"/>
            <a:r>
              <a:rPr lang="en-US" u="sng" dirty="0" smtClean="0"/>
              <a:t>Ruptured balloon</a:t>
            </a:r>
          </a:p>
          <a:p>
            <a:pPr lvl="2"/>
            <a:r>
              <a:rPr lang="en-US" dirty="0" smtClean="0"/>
              <a:t>Blood within the shuttle line</a:t>
            </a:r>
          </a:p>
          <a:p>
            <a:pPr lvl="2"/>
            <a:r>
              <a:rPr lang="en-US" dirty="0" smtClean="0"/>
              <a:t>May result in helium emboli</a:t>
            </a:r>
          </a:p>
          <a:p>
            <a:pPr lvl="1"/>
            <a:r>
              <a:rPr lang="en-US" u="sng" dirty="0" smtClean="0"/>
              <a:t>Inadequate balloon inflation</a:t>
            </a:r>
          </a:p>
          <a:p>
            <a:pPr lvl="2"/>
            <a:r>
              <a:rPr lang="en-US" dirty="0" smtClean="0"/>
              <a:t>Gas shuttle line is out of console</a:t>
            </a:r>
          </a:p>
          <a:p>
            <a:pPr lvl="2"/>
            <a:r>
              <a:rPr lang="en-US" dirty="0" smtClean="0"/>
              <a:t>Balloon is kinked</a:t>
            </a:r>
            <a:endParaRPr lang="en-US" dirty="0"/>
          </a:p>
        </p:txBody>
      </p:sp>
    </p:spTree>
    <p:extLst>
      <p:ext uri="{BB962C8B-B14F-4D97-AF65-F5344CB8AC3E}">
        <p14:creationId xmlns:p14="http://schemas.microsoft.com/office/powerpoint/2010/main" val="14425175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Continued</a:t>
            </a:r>
            <a:endParaRPr lang="en-US" dirty="0"/>
          </a:p>
        </p:txBody>
      </p:sp>
      <p:sp>
        <p:nvSpPr>
          <p:cNvPr id="3" name="Content Placeholder 2"/>
          <p:cNvSpPr>
            <a:spLocks noGrp="1"/>
          </p:cNvSpPr>
          <p:nvPr>
            <p:ph idx="1"/>
          </p:nvPr>
        </p:nvSpPr>
        <p:spPr/>
        <p:txBody>
          <a:bodyPr/>
          <a:lstStyle/>
          <a:p>
            <a:r>
              <a:rPr lang="en-US" dirty="0" smtClean="0"/>
              <a:t>Timing errors result in reduced benefits:</a:t>
            </a:r>
          </a:p>
          <a:p>
            <a:pPr lvl="1"/>
            <a:r>
              <a:rPr lang="en-US" u="sng" dirty="0" smtClean="0"/>
              <a:t>Early inflation</a:t>
            </a:r>
            <a:r>
              <a:rPr lang="en-US" dirty="0" smtClean="0"/>
              <a:t>- balloon inflates during ventricular ejection</a:t>
            </a:r>
          </a:p>
          <a:p>
            <a:pPr lvl="2"/>
            <a:r>
              <a:rPr lang="en-US" dirty="0" smtClean="0"/>
              <a:t>Increases LV workload, afterload, LV end diastolic volume, pulmonary capillary wedge pressure, and may cause aortic insufficiency</a:t>
            </a:r>
          </a:p>
          <a:p>
            <a:pPr lvl="1"/>
            <a:r>
              <a:rPr lang="en-US" u="sng" dirty="0" smtClean="0"/>
              <a:t>Late inflation</a:t>
            </a:r>
            <a:r>
              <a:rPr lang="en-US" dirty="0" smtClean="0"/>
              <a:t>- balloon inflates at the end of ventricular diastole</a:t>
            </a:r>
          </a:p>
          <a:p>
            <a:pPr lvl="2"/>
            <a:r>
              <a:rPr lang="en-US" dirty="0" smtClean="0"/>
              <a:t>Decreased diastolic augmentation, decreased coronary perfusion</a:t>
            </a:r>
          </a:p>
          <a:p>
            <a:pPr lvl="1"/>
            <a:r>
              <a:rPr lang="en-US" u="sng" dirty="0" smtClean="0"/>
              <a:t>Early deflation</a:t>
            </a:r>
            <a:r>
              <a:rPr lang="en-US" dirty="0" smtClean="0"/>
              <a:t>- Inflation at the </a:t>
            </a:r>
            <a:r>
              <a:rPr lang="en-US" dirty="0" err="1" smtClean="0"/>
              <a:t>dicrotic</a:t>
            </a:r>
            <a:r>
              <a:rPr lang="en-US" dirty="0" smtClean="0"/>
              <a:t> notch, but the balloon does to remain inflated</a:t>
            </a:r>
          </a:p>
          <a:p>
            <a:pPr lvl="2"/>
            <a:r>
              <a:rPr lang="en-US" dirty="0" smtClean="0"/>
              <a:t>Decreased diastolic augmentation, decreased coronary perfusion, less reduction in afterload, less reduction in myocardial oxygen demand, and less improvement in cardiac output</a:t>
            </a:r>
          </a:p>
          <a:p>
            <a:pPr lvl="1"/>
            <a:r>
              <a:rPr lang="en-US" u="sng" dirty="0" smtClean="0"/>
              <a:t>Late deflation</a:t>
            </a:r>
            <a:r>
              <a:rPr lang="en-US" dirty="0" smtClean="0"/>
              <a:t>- </a:t>
            </a:r>
            <a:r>
              <a:rPr lang="en-US" dirty="0"/>
              <a:t>B</a:t>
            </a:r>
            <a:r>
              <a:rPr lang="en-US" dirty="0" smtClean="0"/>
              <a:t>alloon remains inflated as LV ejection begins</a:t>
            </a:r>
          </a:p>
          <a:p>
            <a:pPr lvl="2"/>
            <a:r>
              <a:rPr lang="en-US" dirty="0" smtClean="0"/>
              <a:t>Increased myocardial oxygen demand, increased afterload</a:t>
            </a:r>
            <a:endParaRPr lang="en-US" dirty="0"/>
          </a:p>
        </p:txBody>
      </p:sp>
    </p:spTree>
    <p:extLst>
      <p:ext uri="{BB962C8B-B14F-4D97-AF65-F5344CB8AC3E}">
        <p14:creationId xmlns:p14="http://schemas.microsoft.com/office/powerpoint/2010/main" val="33705796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1702</TotalTime>
  <Words>2478</Words>
  <Application>Microsoft Office PowerPoint</Application>
  <PresentationFormat>On-screen Show (4:3)</PresentationFormat>
  <Paragraphs>392</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Adjacency</vt:lpstr>
      <vt:lpstr>Intra-Aortic Balloon Pumps </vt:lpstr>
      <vt:lpstr>IABP Primer Outline</vt:lpstr>
      <vt:lpstr>Our IABP Board Prep Lecture</vt:lpstr>
      <vt:lpstr>IABP Primer</vt:lpstr>
      <vt:lpstr>IABP Primer</vt:lpstr>
      <vt:lpstr>Anatomy Primer</vt:lpstr>
      <vt:lpstr>Anatomy Primer</vt:lpstr>
      <vt:lpstr>Physiology Primer</vt:lpstr>
      <vt:lpstr>Physiology Primer</vt:lpstr>
      <vt:lpstr>Physiology Primer</vt:lpstr>
      <vt:lpstr>Physiology Primer</vt:lpstr>
      <vt:lpstr>Physiology Primer</vt:lpstr>
      <vt:lpstr>Physiology Primer</vt:lpstr>
      <vt:lpstr>Physiology Primer</vt:lpstr>
      <vt:lpstr>Physiology Primer</vt:lpstr>
      <vt:lpstr>PowerPoint Presentation</vt:lpstr>
      <vt:lpstr>End of IABP Primer </vt:lpstr>
      <vt:lpstr>AS and Afterload</vt:lpstr>
      <vt:lpstr>O2 Requirements</vt:lpstr>
      <vt:lpstr>IABP Board Prep Lecture Outline</vt:lpstr>
      <vt:lpstr>IABP Technology</vt:lpstr>
      <vt:lpstr>IABP Catheter </vt:lpstr>
      <vt:lpstr>IABP Mechanism of Action</vt:lpstr>
      <vt:lpstr>Balloon Inflation</vt:lpstr>
      <vt:lpstr>Balloon Deflation</vt:lpstr>
      <vt:lpstr>IABP Triggers</vt:lpstr>
      <vt:lpstr>Balloon Inflation Triggers</vt:lpstr>
      <vt:lpstr>Balloon Deflation Triggers</vt:lpstr>
      <vt:lpstr>The Balloon Waveform</vt:lpstr>
      <vt:lpstr>Modes of IABP Support</vt:lpstr>
      <vt:lpstr>Modes of IABP Support</vt:lpstr>
      <vt:lpstr>Clinical Benefits of IABP</vt:lpstr>
      <vt:lpstr>Clinical Benefits of IABP</vt:lpstr>
      <vt:lpstr>Positioning of the IABP</vt:lpstr>
      <vt:lpstr>Complications of IABPs</vt:lpstr>
      <vt:lpstr>Early Inflation</vt:lpstr>
      <vt:lpstr>Late Inflation</vt:lpstr>
      <vt:lpstr>Early Deflation</vt:lpstr>
      <vt:lpstr>Late Deflation</vt:lpstr>
      <vt:lpstr>Other Waveform Issues</vt:lpstr>
      <vt:lpstr>Misc. IABP Points</vt:lpstr>
      <vt:lpstr>Summary </vt:lpstr>
      <vt:lpstr>Summary Continued</vt:lpstr>
      <vt:lpstr>Summary Continued</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PSPS Perfusion Board Exam  Prep Course</dc:title>
  <dc:creator>Mike</dc:creator>
  <cp:lastModifiedBy>hancock-michael</cp:lastModifiedBy>
  <cp:revision>81</cp:revision>
  <dcterms:created xsi:type="dcterms:W3CDTF">2014-11-05T23:39:06Z</dcterms:created>
  <dcterms:modified xsi:type="dcterms:W3CDTF">2016-11-11T18:56:51Z</dcterms:modified>
</cp:coreProperties>
</file>