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0FE9AB8-3FFF-4AD1-825C-5631937375F4}" type="datetimeFigureOut">
              <a:rPr lang="en-US" smtClean="0"/>
              <a:t>3/30/2015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90DF1D-68EE-4A2C-8D8D-D6BC64C092BA}"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FE9AB8-3FFF-4AD1-825C-5631937375F4}" type="datetimeFigureOut">
              <a:rPr lang="en-US" smtClean="0"/>
              <a:t>3/30/2015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90DF1D-68EE-4A2C-8D8D-D6BC64C092B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FE9AB8-3FFF-4AD1-825C-5631937375F4}" type="datetimeFigureOut">
              <a:rPr lang="en-US" smtClean="0"/>
              <a:t>3/30/2015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90DF1D-68EE-4A2C-8D8D-D6BC64C092B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0FE9AB8-3FFF-4AD1-825C-5631937375F4}" type="datetimeFigureOut">
              <a:rPr lang="en-US" smtClean="0"/>
              <a:t>3/30/2015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90DF1D-68EE-4A2C-8D8D-D6BC64C092B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0FE9AB8-3FFF-4AD1-825C-5631937375F4}" type="datetimeFigureOut">
              <a:rPr lang="en-US" smtClean="0"/>
              <a:t>3/30/2015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90DF1D-68EE-4A2C-8D8D-D6BC64C092B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0FE9AB8-3FFF-4AD1-825C-5631937375F4}" type="datetimeFigureOut">
              <a:rPr lang="en-US" smtClean="0"/>
              <a:t>3/30/2015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90DF1D-68EE-4A2C-8D8D-D6BC64C092B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FE9AB8-3FFF-4AD1-825C-5631937375F4}" type="datetimeFigureOut">
              <a:rPr lang="en-US" smtClean="0"/>
              <a:t>3/30/2015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90DF1D-68EE-4A2C-8D8D-D6BC64C092B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FE9AB8-3FFF-4AD1-825C-5631937375F4}" type="datetimeFigureOut">
              <a:rPr lang="en-US" smtClean="0"/>
              <a:t>3/30/2015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90DF1D-68EE-4A2C-8D8D-D6BC64C092BA}" type="slidenum">
              <a:rPr lang="en-US" smtClean="0"/>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F0FE9AB8-3FFF-4AD1-825C-5631937375F4}" type="datetimeFigureOut">
              <a:rPr lang="en-US" smtClean="0"/>
              <a:t>3/30/2015</a:t>
            </a:fld>
            <a:endParaRPr lang="en-US"/>
          </a:p>
        </p:txBody>
      </p:sp>
      <p:sp>
        <p:nvSpPr>
          <p:cNvPr id="9" name="Slide Number Placeholder 8"/>
          <p:cNvSpPr>
            <a:spLocks noGrp="1"/>
          </p:cNvSpPr>
          <p:nvPr>
            <p:ph type="sldNum" sz="quarter" idx="11"/>
          </p:nvPr>
        </p:nvSpPr>
        <p:spPr/>
        <p:txBody>
          <a:bodyPr/>
          <a:lstStyle/>
          <a:p>
            <a:fld id="{AE90DF1D-68EE-4A2C-8D8D-D6BC64C092BA}"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FE9AB8-3FFF-4AD1-825C-5631937375F4}" type="datetimeFigureOut">
              <a:rPr lang="en-US" smtClean="0"/>
              <a:t>3/30/2015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90DF1D-68EE-4A2C-8D8D-D6BC64C092B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FE9AB8-3FFF-4AD1-825C-5631937375F4}" type="datetimeFigureOut">
              <a:rPr lang="en-US" smtClean="0"/>
              <a:t>3/30/2015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90DF1D-68EE-4A2C-8D8D-D6BC64C092B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AE90DF1D-68EE-4A2C-8D8D-D6BC64C092BA}"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F0FE9AB8-3FFF-4AD1-825C-5631937375F4}" type="datetimeFigureOut">
              <a:rPr lang="en-US" smtClean="0"/>
              <a:t>3/30/2015</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Heart Failure</a:t>
            </a:r>
            <a:endParaRPr lang="en-US" dirty="0"/>
          </a:p>
        </p:txBody>
      </p:sp>
      <p:sp>
        <p:nvSpPr>
          <p:cNvPr id="3" name="Subtitle 2"/>
          <p:cNvSpPr>
            <a:spLocks noGrp="1"/>
          </p:cNvSpPr>
          <p:nvPr>
            <p:ph type="subTitle" idx="1"/>
          </p:nvPr>
        </p:nvSpPr>
        <p:spPr/>
        <p:txBody>
          <a:bodyPr>
            <a:normAutofit lnSpcReduction="10000"/>
          </a:bodyPr>
          <a:lstStyle/>
          <a:p>
            <a:r>
              <a:rPr lang="en-US" dirty="0" smtClean="0"/>
              <a:t>Cooper University Hospital </a:t>
            </a:r>
          </a:p>
          <a:p>
            <a:r>
              <a:rPr lang="en-US" dirty="0" smtClean="0"/>
              <a:t>School of Perfusion 2015</a:t>
            </a:r>
          </a:p>
          <a:p>
            <a:r>
              <a:rPr lang="en-US" dirty="0" smtClean="0"/>
              <a:t>By: Michael F. Hancock, CCP</a:t>
            </a:r>
            <a:endParaRPr lang="en-US" dirty="0"/>
          </a:p>
        </p:txBody>
      </p:sp>
    </p:spTree>
    <p:extLst>
      <p:ext uri="{BB962C8B-B14F-4D97-AF65-F5344CB8AC3E}">
        <p14:creationId xmlns:p14="http://schemas.microsoft.com/office/powerpoint/2010/main" val="2446313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Heart Failure</a:t>
            </a:r>
            <a:endParaRPr lang="en-US" dirty="0"/>
          </a:p>
        </p:txBody>
      </p:sp>
      <p:sp>
        <p:nvSpPr>
          <p:cNvPr id="3" name="Content Placeholder 2"/>
          <p:cNvSpPr>
            <a:spLocks noGrp="1"/>
          </p:cNvSpPr>
          <p:nvPr>
            <p:ph idx="1"/>
          </p:nvPr>
        </p:nvSpPr>
        <p:spPr/>
        <p:txBody>
          <a:bodyPr/>
          <a:lstStyle/>
          <a:p>
            <a:pPr lvl="0"/>
            <a:r>
              <a:rPr lang="en-US" sz="2400" dirty="0"/>
              <a:t>Heart failure is a clinical syndrome that presents itself as:</a:t>
            </a:r>
          </a:p>
          <a:p>
            <a:pPr lvl="1"/>
            <a:r>
              <a:rPr lang="en-US" dirty="0"/>
              <a:t>Diastolic Heart Failure (impaired cardiac filling) or </a:t>
            </a:r>
          </a:p>
          <a:p>
            <a:pPr lvl="1"/>
            <a:r>
              <a:rPr lang="en-US" dirty="0"/>
              <a:t>Systolic Heart Failure (impaired contractility)</a:t>
            </a:r>
          </a:p>
          <a:p>
            <a:pPr lvl="0"/>
            <a:r>
              <a:rPr lang="en-US" sz="2400" dirty="0"/>
              <a:t>Heart failure begins after an event causes decreased pumping capacity of the heart</a:t>
            </a:r>
          </a:p>
          <a:p>
            <a:endParaRPr lang="en-US" dirty="0"/>
          </a:p>
        </p:txBody>
      </p:sp>
    </p:spTree>
    <p:extLst>
      <p:ext uri="{BB962C8B-B14F-4D97-AF65-F5344CB8AC3E}">
        <p14:creationId xmlns:p14="http://schemas.microsoft.com/office/powerpoint/2010/main" val="34577862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Heart Failure</a:t>
            </a:r>
            <a:endParaRPr lang="en-US" dirty="0"/>
          </a:p>
        </p:txBody>
      </p:sp>
      <p:sp>
        <p:nvSpPr>
          <p:cNvPr id="3" name="Content Placeholder 2"/>
          <p:cNvSpPr>
            <a:spLocks noGrp="1"/>
          </p:cNvSpPr>
          <p:nvPr>
            <p:ph idx="1"/>
          </p:nvPr>
        </p:nvSpPr>
        <p:spPr/>
        <p:txBody>
          <a:bodyPr/>
          <a:lstStyle/>
          <a:p>
            <a:r>
              <a:rPr lang="en-US" u="sng" dirty="0" smtClean="0"/>
              <a:t>Compensated </a:t>
            </a:r>
            <a:r>
              <a:rPr lang="en-US" u="sng" dirty="0"/>
              <a:t>Heart Failure</a:t>
            </a:r>
            <a:r>
              <a:rPr lang="en-US" dirty="0"/>
              <a:t>- Initially, the body activates compensatory mechanisms to restore cardiac function to a normal level</a:t>
            </a:r>
          </a:p>
          <a:p>
            <a:pPr lvl="1"/>
            <a:r>
              <a:rPr lang="en-US" dirty="0"/>
              <a:t>Patient remains Asymptomatic during this stage</a:t>
            </a:r>
          </a:p>
          <a:p>
            <a:pPr lvl="1"/>
            <a:r>
              <a:rPr lang="en-US" dirty="0"/>
              <a:t>Over time, the continued use of these compensatory mechanisms lead to: </a:t>
            </a:r>
          </a:p>
          <a:p>
            <a:pPr lvl="2"/>
            <a:r>
              <a:rPr lang="en-US" dirty="0"/>
              <a:t>Secondary damage of the ventricular myocardium</a:t>
            </a:r>
          </a:p>
          <a:p>
            <a:pPr lvl="2"/>
            <a:r>
              <a:rPr lang="en-US" dirty="0"/>
              <a:t>Worsening of ventricular remodeling</a:t>
            </a:r>
          </a:p>
          <a:p>
            <a:endParaRPr lang="en-US" dirty="0"/>
          </a:p>
        </p:txBody>
      </p:sp>
    </p:spTree>
    <p:extLst>
      <p:ext uri="{BB962C8B-B14F-4D97-AF65-F5344CB8AC3E}">
        <p14:creationId xmlns:p14="http://schemas.microsoft.com/office/powerpoint/2010/main" val="38185281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Heart Failure- </a:t>
            </a:r>
            <a:br>
              <a:rPr lang="en-US" dirty="0" smtClean="0"/>
            </a:br>
            <a:r>
              <a:rPr lang="en-US" dirty="0" smtClean="0"/>
              <a:t>Compensatory Mechanisms</a:t>
            </a:r>
            <a:endParaRPr lang="en-US" dirty="0"/>
          </a:p>
        </p:txBody>
      </p:sp>
      <p:sp>
        <p:nvSpPr>
          <p:cNvPr id="3" name="Content Placeholder 2"/>
          <p:cNvSpPr>
            <a:spLocks noGrp="1"/>
          </p:cNvSpPr>
          <p:nvPr>
            <p:ph idx="1"/>
          </p:nvPr>
        </p:nvSpPr>
        <p:spPr/>
        <p:txBody>
          <a:bodyPr>
            <a:normAutofit/>
          </a:bodyPr>
          <a:lstStyle/>
          <a:p>
            <a:endParaRPr lang="en-US" dirty="0"/>
          </a:p>
          <a:p>
            <a:pPr lvl="1"/>
            <a:r>
              <a:rPr lang="en-US" u="sng" dirty="0"/>
              <a:t>Compensatory Mechanisms</a:t>
            </a:r>
            <a:r>
              <a:rPr lang="en-US" dirty="0"/>
              <a:t>- used to maintain tissue perfusion as native cardiac output decreases</a:t>
            </a:r>
          </a:p>
          <a:p>
            <a:pPr lvl="2"/>
            <a:r>
              <a:rPr lang="en-US" u="sng" dirty="0"/>
              <a:t>Renin-Angiotensin-Aldosterone System Activation-</a:t>
            </a:r>
            <a:endParaRPr lang="en-US" dirty="0"/>
          </a:p>
          <a:p>
            <a:pPr lvl="3"/>
            <a:r>
              <a:rPr lang="en-US" dirty="0"/>
              <a:t>AT-II and Aldosterone levels are increased</a:t>
            </a:r>
          </a:p>
          <a:p>
            <a:pPr lvl="4"/>
            <a:r>
              <a:rPr lang="en-US" dirty="0"/>
              <a:t>AT-II- causes vasoconstriction, increasing afterload</a:t>
            </a:r>
          </a:p>
          <a:p>
            <a:pPr lvl="4"/>
            <a:r>
              <a:rPr lang="en-US" dirty="0"/>
              <a:t>Aldosterone- causes retention of salt and water, </a:t>
            </a:r>
            <a:r>
              <a:rPr lang="en-US" b="1" dirty="0">
                <a:solidFill>
                  <a:srgbClr val="FF0000"/>
                </a:solidFill>
              </a:rPr>
              <a:t>increasing blood volume</a:t>
            </a:r>
            <a:r>
              <a:rPr lang="en-US" dirty="0"/>
              <a:t>, which increases preload (filling pressures)</a:t>
            </a:r>
          </a:p>
          <a:p>
            <a:pPr lvl="2"/>
            <a:r>
              <a:rPr lang="en-US" dirty="0"/>
              <a:t>Levels of circulating Norepinephrine increase, increasing afterload</a:t>
            </a:r>
          </a:p>
          <a:p>
            <a:pPr lvl="2"/>
            <a:r>
              <a:rPr lang="en-US" dirty="0"/>
              <a:t>Activity of adrenergic neurons increases to cause </a:t>
            </a:r>
            <a:r>
              <a:rPr lang="en-US" dirty="0">
                <a:solidFill>
                  <a:srgbClr val="FF0000"/>
                </a:solidFill>
              </a:rPr>
              <a:t>vasoconstriction</a:t>
            </a:r>
          </a:p>
          <a:p>
            <a:endParaRPr lang="en-US" dirty="0"/>
          </a:p>
        </p:txBody>
      </p:sp>
    </p:spTree>
    <p:extLst>
      <p:ext uri="{BB962C8B-B14F-4D97-AF65-F5344CB8AC3E}">
        <p14:creationId xmlns:p14="http://schemas.microsoft.com/office/powerpoint/2010/main" val="26923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Compensatory Mechanisms</a:t>
            </a:r>
            <a:endParaRPr lang="en-US" dirty="0"/>
          </a:p>
        </p:txBody>
      </p:sp>
      <p:sp>
        <p:nvSpPr>
          <p:cNvPr id="3" name="Content Placeholder 2"/>
          <p:cNvSpPr>
            <a:spLocks noGrp="1"/>
          </p:cNvSpPr>
          <p:nvPr>
            <p:ph idx="1"/>
          </p:nvPr>
        </p:nvSpPr>
        <p:spPr>
          <a:xfrm>
            <a:off x="457200" y="1600200"/>
            <a:ext cx="7620000" cy="5181600"/>
          </a:xfrm>
        </p:spPr>
        <p:txBody>
          <a:bodyPr>
            <a:normAutofit fontScale="85000" lnSpcReduction="20000"/>
          </a:bodyPr>
          <a:lstStyle/>
          <a:p>
            <a:r>
              <a:rPr lang="en-US" u="sng" dirty="0" smtClean="0"/>
              <a:t>Myocardial </a:t>
            </a:r>
            <a:r>
              <a:rPr lang="en-US" u="sng" dirty="0"/>
              <a:t>Hypertrophy</a:t>
            </a:r>
            <a:r>
              <a:rPr lang="en-US" dirty="0"/>
              <a:t>-</a:t>
            </a:r>
          </a:p>
          <a:p>
            <a:pPr lvl="1"/>
            <a:r>
              <a:rPr lang="en-US" dirty="0"/>
              <a:t>To handle the increased blood volume, the </a:t>
            </a:r>
            <a:r>
              <a:rPr lang="en-US" dirty="0">
                <a:solidFill>
                  <a:srgbClr val="FF0000"/>
                </a:solidFill>
              </a:rPr>
              <a:t>ventricles become dilated</a:t>
            </a:r>
          </a:p>
          <a:p>
            <a:pPr lvl="2"/>
            <a:r>
              <a:rPr lang="en-US" dirty="0"/>
              <a:t>Increase in number of mitochondria and myofibrils in cardiac myocytes, which make the myocardial cells larger and longer</a:t>
            </a:r>
          </a:p>
          <a:p>
            <a:pPr lvl="1"/>
            <a:r>
              <a:rPr lang="en-US" u="sng" dirty="0"/>
              <a:t>Leads to heart failure</a:t>
            </a:r>
            <a:endParaRPr lang="en-US" dirty="0"/>
          </a:p>
          <a:p>
            <a:pPr lvl="2"/>
            <a:r>
              <a:rPr lang="en-US" dirty="0"/>
              <a:t>Volume overloading of the ventricle will activate myocardial growth factors that are normally dormant in the normal adult heart (active and present in the embryonic heart) which is responsible for the </a:t>
            </a:r>
            <a:r>
              <a:rPr lang="en-US" b="1" dirty="0">
                <a:solidFill>
                  <a:srgbClr val="FF0000"/>
                </a:solidFill>
              </a:rPr>
              <a:t>cardiac muscle growth and hypertrophy</a:t>
            </a:r>
          </a:p>
          <a:p>
            <a:pPr lvl="3"/>
            <a:r>
              <a:rPr lang="en-US" dirty="0"/>
              <a:t>The tissue grows abnormally and eventually leads to cell death</a:t>
            </a:r>
          </a:p>
          <a:p>
            <a:pPr lvl="4"/>
            <a:r>
              <a:rPr lang="en-US" dirty="0"/>
              <a:t>Alteration in cell organization (Z band structure) and </a:t>
            </a:r>
            <a:r>
              <a:rPr lang="en-US" b="1" dirty="0"/>
              <a:t>loss of contractility</a:t>
            </a:r>
          </a:p>
          <a:p>
            <a:pPr lvl="2"/>
            <a:r>
              <a:rPr lang="en-US" dirty="0"/>
              <a:t>Changes in coronary blood flow to the increased myocardial cell mass of the hypertrophied ventricle</a:t>
            </a:r>
          </a:p>
          <a:p>
            <a:pPr lvl="3"/>
            <a:r>
              <a:rPr lang="en-US" dirty="0"/>
              <a:t>Supply is now less than demand and leads to ischemia, most present in the </a:t>
            </a:r>
            <a:r>
              <a:rPr lang="en-US" dirty="0" err="1"/>
              <a:t>subendocardium</a:t>
            </a:r>
            <a:endParaRPr lang="en-US" dirty="0"/>
          </a:p>
          <a:p>
            <a:pPr lvl="3"/>
            <a:r>
              <a:rPr lang="en-US" dirty="0"/>
              <a:t>Ischemic myocyte injury associated with replacement fibrosis impairs systolic and diastolic function and accelerates heart failure</a:t>
            </a:r>
          </a:p>
          <a:p>
            <a:pPr lvl="1"/>
            <a:r>
              <a:rPr lang="en-US" u="sng" dirty="0"/>
              <a:t>Ventricular Remodeling</a:t>
            </a:r>
            <a:r>
              <a:rPr lang="en-US" dirty="0"/>
              <a:t>-</a:t>
            </a:r>
          </a:p>
          <a:p>
            <a:pPr lvl="2"/>
            <a:r>
              <a:rPr lang="en-US" dirty="0"/>
              <a:t>The activation of myocardial tissue growth factor will lead to:</a:t>
            </a:r>
          </a:p>
          <a:p>
            <a:pPr lvl="3"/>
            <a:r>
              <a:rPr lang="en-US" dirty="0"/>
              <a:t>Ventricular dilatation</a:t>
            </a:r>
          </a:p>
          <a:p>
            <a:pPr lvl="3"/>
            <a:r>
              <a:rPr lang="en-US" dirty="0"/>
              <a:t>Change in shape (increased </a:t>
            </a:r>
            <a:r>
              <a:rPr lang="en-US" dirty="0" err="1"/>
              <a:t>sphericity</a:t>
            </a:r>
            <a:r>
              <a:rPr lang="en-US" dirty="0"/>
              <a:t>)</a:t>
            </a:r>
          </a:p>
          <a:p>
            <a:pPr lvl="3"/>
            <a:r>
              <a:rPr lang="en-US" dirty="0"/>
              <a:t>Thinning of ventricular wall</a:t>
            </a:r>
          </a:p>
          <a:p>
            <a:pPr lvl="3"/>
            <a:r>
              <a:rPr lang="en-US" dirty="0"/>
              <a:t>Inflow valve regurgitation</a:t>
            </a:r>
          </a:p>
        </p:txBody>
      </p:sp>
    </p:spTree>
    <p:extLst>
      <p:ext uri="{BB962C8B-B14F-4D97-AF65-F5344CB8AC3E}">
        <p14:creationId xmlns:p14="http://schemas.microsoft.com/office/powerpoint/2010/main" val="38104685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Decompensated Heart Failure</a:t>
            </a:r>
            <a:endParaRPr lang="en-US" dirty="0"/>
          </a:p>
        </p:txBody>
      </p:sp>
      <p:sp>
        <p:nvSpPr>
          <p:cNvPr id="3" name="Content Placeholder 2"/>
          <p:cNvSpPr>
            <a:spLocks noGrp="1"/>
          </p:cNvSpPr>
          <p:nvPr>
            <p:ph idx="1"/>
          </p:nvPr>
        </p:nvSpPr>
        <p:spPr>
          <a:xfrm>
            <a:off x="457200" y="1600200"/>
            <a:ext cx="7620000" cy="5181600"/>
          </a:xfrm>
        </p:spPr>
        <p:txBody>
          <a:bodyPr>
            <a:normAutofit/>
          </a:bodyPr>
          <a:lstStyle/>
          <a:p>
            <a:r>
              <a:rPr lang="en-US" u="sng" dirty="0" smtClean="0"/>
              <a:t>Decompensated </a:t>
            </a:r>
            <a:r>
              <a:rPr lang="en-US" u="sng" dirty="0"/>
              <a:t>Heart Failure</a:t>
            </a:r>
            <a:r>
              <a:rPr lang="en-US" dirty="0"/>
              <a:t>- Eventually the compensatory mechanisms will do </a:t>
            </a:r>
            <a:r>
              <a:rPr lang="en-US" dirty="0" smtClean="0"/>
              <a:t>more damage </a:t>
            </a:r>
            <a:r>
              <a:rPr lang="en-US" dirty="0"/>
              <a:t>than good to the myocardium</a:t>
            </a:r>
          </a:p>
          <a:p>
            <a:pPr lvl="1"/>
            <a:r>
              <a:rPr lang="en-US" dirty="0"/>
              <a:t>Ultimately, the compensatory mechanisms increase </a:t>
            </a:r>
            <a:r>
              <a:rPr lang="en-US" dirty="0">
                <a:solidFill>
                  <a:srgbClr val="FF0000"/>
                </a:solidFill>
              </a:rPr>
              <a:t>cardiac work, cause arrhythmias, and damage myocardial tissue</a:t>
            </a:r>
          </a:p>
          <a:p>
            <a:pPr lvl="1"/>
            <a:r>
              <a:rPr lang="en-US" u="sng" dirty="0"/>
              <a:t>Decreased Contractility</a:t>
            </a:r>
            <a:r>
              <a:rPr lang="en-US" dirty="0"/>
              <a:t>-</a:t>
            </a:r>
          </a:p>
          <a:p>
            <a:pPr lvl="2"/>
            <a:r>
              <a:rPr lang="en-US" dirty="0"/>
              <a:t>Over time, the density of adrenergic receptors and concentration of norepinephrine in the myocardium are decreased</a:t>
            </a:r>
          </a:p>
          <a:p>
            <a:pPr lvl="2"/>
            <a:r>
              <a:rPr lang="en-US" dirty="0"/>
              <a:t>Decreased activity of the enzyme </a:t>
            </a:r>
            <a:r>
              <a:rPr lang="en-US" dirty="0" err="1"/>
              <a:t>Adenylate</a:t>
            </a:r>
            <a:r>
              <a:rPr lang="en-US" dirty="0"/>
              <a:t> Cyclase, which decreases:</a:t>
            </a:r>
          </a:p>
          <a:p>
            <a:pPr lvl="3"/>
            <a:r>
              <a:rPr lang="en-US" dirty="0"/>
              <a:t>Intracellular concentrations of </a:t>
            </a:r>
            <a:r>
              <a:rPr lang="en-US" dirty="0" err="1"/>
              <a:t>cAMP</a:t>
            </a:r>
            <a:r>
              <a:rPr lang="en-US" dirty="0"/>
              <a:t> (less myocardial energy)</a:t>
            </a:r>
          </a:p>
          <a:p>
            <a:pPr lvl="3"/>
            <a:r>
              <a:rPr lang="en-US" dirty="0"/>
              <a:t>Blocks Ca++ re-entry into cells (Ca++ needed for contraction)</a:t>
            </a:r>
          </a:p>
          <a:p>
            <a:pPr lvl="3"/>
            <a:r>
              <a:rPr lang="en-US" dirty="0"/>
              <a:t>Reduces activation of protein kinase</a:t>
            </a:r>
          </a:p>
          <a:p>
            <a:endParaRPr lang="en-US" dirty="0"/>
          </a:p>
        </p:txBody>
      </p:sp>
    </p:spTree>
    <p:extLst>
      <p:ext uri="{BB962C8B-B14F-4D97-AF65-F5344CB8AC3E}">
        <p14:creationId xmlns:p14="http://schemas.microsoft.com/office/powerpoint/2010/main" val="1554686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Decompensated Heart Failure</a:t>
            </a:r>
            <a:endParaRPr lang="en-US" dirty="0"/>
          </a:p>
        </p:txBody>
      </p:sp>
      <p:sp>
        <p:nvSpPr>
          <p:cNvPr id="3" name="Content Placeholder 2"/>
          <p:cNvSpPr>
            <a:spLocks noGrp="1"/>
          </p:cNvSpPr>
          <p:nvPr>
            <p:ph idx="1"/>
          </p:nvPr>
        </p:nvSpPr>
        <p:spPr/>
        <p:txBody>
          <a:bodyPr/>
          <a:lstStyle/>
          <a:p>
            <a:r>
              <a:rPr lang="en-US" dirty="0"/>
              <a:t>Cardiac Output still maintained by increasing end-diastolic fiber length and pressures (</a:t>
            </a:r>
            <a:r>
              <a:rPr lang="en-US" dirty="0">
                <a:solidFill>
                  <a:srgbClr val="FF0000"/>
                </a:solidFill>
              </a:rPr>
              <a:t>increasing preload</a:t>
            </a:r>
            <a:r>
              <a:rPr lang="en-US" dirty="0"/>
              <a:t>)</a:t>
            </a:r>
          </a:p>
          <a:p>
            <a:pPr lvl="1"/>
            <a:r>
              <a:rPr lang="en-US" dirty="0"/>
              <a:t>Heart needs more volume to generate a decent contraction (Starling’s Law)</a:t>
            </a:r>
          </a:p>
          <a:p>
            <a:pPr lvl="2"/>
            <a:r>
              <a:rPr lang="en-US" dirty="0"/>
              <a:t>Side effect of this increased preload is </a:t>
            </a:r>
            <a:r>
              <a:rPr lang="en-US" dirty="0">
                <a:solidFill>
                  <a:srgbClr val="FF0000"/>
                </a:solidFill>
              </a:rPr>
              <a:t>Dyspnea</a:t>
            </a:r>
          </a:p>
          <a:p>
            <a:pPr lvl="3"/>
            <a:r>
              <a:rPr lang="en-US" dirty="0"/>
              <a:t>One of the first signs of decompensated heart failure</a:t>
            </a:r>
          </a:p>
          <a:p>
            <a:r>
              <a:rPr lang="en-US" dirty="0"/>
              <a:t>When norepinephrine levels are depleted, the over-distension of the myocardium will start to </a:t>
            </a:r>
            <a:r>
              <a:rPr lang="en-US" b="1" dirty="0"/>
              <a:t>lose its elasticity</a:t>
            </a:r>
            <a:r>
              <a:rPr lang="en-US" dirty="0"/>
              <a:t>, this is when heart failure becomes more easily seen</a:t>
            </a:r>
          </a:p>
          <a:p>
            <a:r>
              <a:rPr lang="en-US" dirty="0"/>
              <a:t>Heart failure progresses as a result of overexpression of compensatory biologically active molecules</a:t>
            </a:r>
          </a:p>
          <a:p>
            <a:pPr lvl="1"/>
            <a:r>
              <a:rPr lang="en-US" dirty="0"/>
              <a:t>Norepinephrine, AT-II, </a:t>
            </a:r>
            <a:r>
              <a:rPr lang="en-US" dirty="0" err="1"/>
              <a:t>Endothelin</a:t>
            </a:r>
            <a:r>
              <a:rPr lang="en-US" dirty="0"/>
              <a:t>, Aldosterone, Tumor necrosis factor</a:t>
            </a:r>
          </a:p>
          <a:p>
            <a:endParaRPr lang="en-US" dirty="0"/>
          </a:p>
        </p:txBody>
      </p:sp>
    </p:spTree>
    <p:extLst>
      <p:ext uri="{BB962C8B-B14F-4D97-AF65-F5344CB8AC3E}">
        <p14:creationId xmlns:p14="http://schemas.microsoft.com/office/powerpoint/2010/main" val="7162841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Stages of Heart Failure</a:t>
            </a:r>
            <a:endParaRPr lang="en-US" dirty="0"/>
          </a:p>
        </p:txBody>
      </p:sp>
      <p:sp>
        <p:nvSpPr>
          <p:cNvPr id="3" name="Content Placeholder 2"/>
          <p:cNvSpPr>
            <a:spLocks noGrp="1"/>
          </p:cNvSpPr>
          <p:nvPr>
            <p:ph idx="1"/>
          </p:nvPr>
        </p:nvSpPr>
        <p:spPr/>
        <p:txBody>
          <a:bodyPr/>
          <a:lstStyle/>
          <a:p>
            <a:r>
              <a:rPr lang="en-US" u="sng" dirty="0" smtClean="0"/>
              <a:t>Stage </a:t>
            </a:r>
            <a:r>
              <a:rPr lang="en-US" u="sng" dirty="0"/>
              <a:t>A</a:t>
            </a:r>
            <a:r>
              <a:rPr lang="en-US" dirty="0"/>
              <a:t>- Patient at high risk for developing heart failure</a:t>
            </a:r>
          </a:p>
          <a:p>
            <a:pPr lvl="1"/>
            <a:r>
              <a:rPr lang="en-US" dirty="0"/>
              <a:t>No structural disorder of the heart</a:t>
            </a:r>
          </a:p>
          <a:p>
            <a:pPr lvl="1"/>
            <a:r>
              <a:rPr lang="en-US" dirty="0"/>
              <a:t>Pt has:</a:t>
            </a:r>
          </a:p>
          <a:p>
            <a:pPr lvl="2"/>
            <a:r>
              <a:rPr lang="en-US" dirty="0"/>
              <a:t>HTN, CAD, DM, alcohol abuse, RF history, family history of CHF</a:t>
            </a:r>
          </a:p>
          <a:p>
            <a:r>
              <a:rPr lang="en-US" u="sng" dirty="0"/>
              <a:t>Stage B</a:t>
            </a:r>
            <a:r>
              <a:rPr lang="en-US" dirty="0"/>
              <a:t>- Patient has a structural disorder of the heart</a:t>
            </a:r>
          </a:p>
          <a:p>
            <a:pPr lvl="1"/>
            <a:r>
              <a:rPr lang="en-US" dirty="0"/>
              <a:t>Not developed symptoms of CHF yet</a:t>
            </a:r>
          </a:p>
          <a:p>
            <a:r>
              <a:rPr lang="en-US" u="sng" dirty="0"/>
              <a:t>Stage C</a:t>
            </a:r>
            <a:r>
              <a:rPr lang="en-US" dirty="0"/>
              <a:t>- Patient has or has had symptoms of CHF associated with underlying structural heart disease</a:t>
            </a:r>
          </a:p>
          <a:p>
            <a:pPr lvl="1"/>
            <a:r>
              <a:rPr lang="en-US" dirty="0" err="1"/>
              <a:t>Symtoms</a:t>
            </a:r>
            <a:r>
              <a:rPr lang="en-US" dirty="0"/>
              <a:t>:</a:t>
            </a:r>
          </a:p>
          <a:p>
            <a:pPr lvl="2"/>
            <a:r>
              <a:rPr lang="en-US" dirty="0"/>
              <a:t>LV </a:t>
            </a:r>
            <a:r>
              <a:rPr lang="en-US" dirty="0" err="1"/>
              <a:t>Hypertrohpy</a:t>
            </a:r>
            <a:r>
              <a:rPr lang="en-US" dirty="0"/>
              <a:t>, dilatation or </a:t>
            </a:r>
            <a:r>
              <a:rPr lang="en-US" dirty="0" err="1"/>
              <a:t>hypocontractility</a:t>
            </a:r>
            <a:r>
              <a:rPr lang="en-US" dirty="0"/>
              <a:t>, </a:t>
            </a:r>
            <a:r>
              <a:rPr lang="en-US" dirty="0" err="1"/>
              <a:t>valvular</a:t>
            </a:r>
            <a:r>
              <a:rPr lang="en-US" dirty="0"/>
              <a:t> disease, MI</a:t>
            </a:r>
          </a:p>
          <a:p>
            <a:r>
              <a:rPr lang="en-US" u="sng" dirty="0"/>
              <a:t>Stage D</a:t>
            </a:r>
            <a:r>
              <a:rPr lang="en-US" dirty="0"/>
              <a:t>- End-stage CHF requiring frequent or continuous hospital treatment</a:t>
            </a:r>
          </a:p>
          <a:p>
            <a:pPr lvl="1"/>
            <a:r>
              <a:rPr lang="en-US" dirty="0"/>
              <a:t>Need continuous inotropic support, surgery, or hospice care</a:t>
            </a:r>
          </a:p>
          <a:p>
            <a:endParaRPr lang="en-US" dirty="0"/>
          </a:p>
        </p:txBody>
      </p:sp>
    </p:spTree>
    <p:extLst>
      <p:ext uri="{BB962C8B-B14F-4D97-AF65-F5344CB8AC3E}">
        <p14:creationId xmlns:p14="http://schemas.microsoft.com/office/powerpoint/2010/main" val="1966697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 of Heart Failure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Patients </a:t>
            </a:r>
            <a:r>
              <a:rPr lang="en-US" dirty="0"/>
              <a:t>with symptomatic LV dysfunction are put on 4 types of meds:</a:t>
            </a:r>
          </a:p>
          <a:p>
            <a:pPr lvl="1"/>
            <a:r>
              <a:rPr lang="en-US" u="sng" dirty="0"/>
              <a:t>Diuretic</a:t>
            </a:r>
            <a:r>
              <a:rPr lang="en-US" dirty="0"/>
              <a:t>- used to treat congestion and fluid retention</a:t>
            </a:r>
          </a:p>
          <a:p>
            <a:pPr lvl="2"/>
            <a:r>
              <a:rPr lang="en-US" dirty="0" err="1"/>
              <a:t>Spirinolactone</a:t>
            </a:r>
            <a:r>
              <a:rPr lang="en-US" dirty="0"/>
              <a:t> used to spare K+</a:t>
            </a:r>
          </a:p>
          <a:p>
            <a:pPr lvl="1"/>
            <a:r>
              <a:rPr lang="en-US" u="sng" dirty="0"/>
              <a:t>ACE Inhibitor</a:t>
            </a:r>
            <a:r>
              <a:rPr lang="en-US" dirty="0"/>
              <a:t>- reduces BP and prevents aldosterone production, decreasing fluid retention</a:t>
            </a:r>
          </a:p>
          <a:p>
            <a:pPr lvl="1"/>
            <a:r>
              <a:rPr lang="en-US" u="sng" dirty="0"/>
              <a:t>Beta-adrenergic blocker</a:t>
            </a:r>
            <a:r>
              <a:rPr lang="en-US" dirty="0"/>
              <a:t>- lower BP, slow HR</a:t>
            </a:r>
          </a:p>
          <a:p>
            <a:pPr lvl="2"/>
            <a:r>
              <a:rPr lang="en-US" dirty="0"/>
              <a:t>B1 and B2 blockers used like Carvedilol, has some alpha-1 antagonist activity to also decrease BP</a:t>
            </a:r>
          </a:p>
          <a:p>
            <a:pPr lvl="2"/>
            <a:r>
              <a:rPr lang="en-US" dirty="0"/>
              <a:t>If patient’s lung get worse, d/c beta blocker</a:t>
            </a:r>
          </a:p>
          <a:p>
            <a:pPr lvl="1"/>
            <a:r>
              <a:rPr lang="en-US" u="sng" dirty="0"/>
              <a:t>Digitalis-</a:t>
            </a:r>
            <a:r>
              <a:rPr lang="en-US" dirty="0"/>
              <a:t> cardiac glycoside that slows AV nodal conduction and increases available calcium to increase strength of contraction</a:t>
            </a:r>
          </a:p>
          <a:p>
            <a:pPr lvl="2"/>
            <a:r>
              <a:rPr lang="en-US" dirty="0"/>
              <a:t>Decreases K+ levels</a:t>
            </a:r>
          </a:p>
          <a:p>
            <a:pPr lvl="2"/>
            <a:r>
              <a:rPr lang="en-US" dirty="0"/>
              <a:t>Use caution giving extra Ca++, leads to Ca++ loading</a:t>
            </a:r>
          </a:p>
          <a:p>
            <a:pPr lvl="2"/>
            <a:r>
              <a:rPr lang="en-US" dirty="0"/>
              <a:t>Antiarrhythmic activity but can cause arrhythmias at higher levels</a:t>
            </a:r>
          </a:p>
          <a:p>
            <a:pPr lvl="2"/>
            <a:r>
              <a:rPr lang="en-US" dirty="0"/>
              <a:t>Reacts with </a:t>
            </a:r>
            <a:r>
              <a:rPr lang="en-US" dirty="0" err="1"/>
              <a:t>amiodarone</a:t>
            </a:r>
            <a:r>
              <a:rPr lang="en-US" dirty="0"/>
              <a:t>, quinidine, verapamil and causes Digitalis toxicity</a:t>
            </a:r>
          </a:p>
          <a:p>
            <a:endParaRPr lang="en-US" dirty="0"/>
          </a:p>
        </p:txBody>
      </p:sp>
    </p:spTree>
    <p:extLst>
      <p:ext uri="{BB962C8B-B14F-4D97-AF65-F5344CB8AC3E}">
        <p14:creationId xmlns:p14="http://schemas.microsoft.com/office/powerpoint/2010/main" val="40791551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Cardiomyopathy</a:t>
            </a:r>
            <a:endParaRPr lang="en-US" dirty="0"/>
          </a:p>
        </p:txBody>
      </p:sp>
      <p:sp>
        <p:nvSpPr>
          <p:cNvPr id="3" name="Content Placeholder 2"/>
          <p:cNvSpPr>
            <a:spLocks noGrp="1"/>
          </p:cNvSpPr>
          <p:nvPr>
            <p:ph idx="1"/>
          </p:nvPr>
        </p:nvSpPr>
        <p:spPr/>
        <p:txBody>
          <a:bodyPr/>
          <a:lstStyle/>
          <a:p>
            <a:r>
              <a:rPr lang="en-US" dirty="0"/>
              <a:t>Cardiac muscle disease process that leads to clinical myocardial dysfunction</a:t>
            </a:r>
          </a:p>
          <a:p>
            <a:endParaRPr lang="en-US" u="sng" dirty="0" smtClean="0"/>
          </a:p>
          <a:p>
            <a:r>
              <a:rPr lang="en-US" u="sng" dirty="0" smtClean="0"/>
              <a:t>4 </a:t>
            </a:r>
            <a:r>
              <a:rPr lang="en-US" u="sng" dirty="0"/>
              <a:t>Types of Cardiomyopathy:</a:t>
            </a:r>
            <a:endParaRPr lang="en-US" dirty="0"/>
          </a:p>
          <a:p>
            <a:pPr lvl="1"/>
            <a:r>
              <a:rPr lang="en-US" dirty="0"/>
              <a:t>Dilated Cardiomyopathy</a:t>
            </a:r>
          </a:p>
          <a:p>
            <a:pPr lvl="1"/>
            <a:r>
              <a:rPr lang="en-US" dirty="0"/>
              <a:t>Hypertrophic Cardiomyopathy</a:t>
            </a:r>
          </a:p>
          <a:p>
            <a:pPr lvl="1"/>
            <a:r>
              <a:rPr lang="en-US" dirty="0"/>
              <a:t>Restrictive Cardiomyopathy</a:t>
            </a:r>
          </a:p>
          <a:p>
            <a:pPr lvl="1"/>
            <a:r>
              <a:rPr lang="en-US" dirty="0" err="1"/>
              <a:t>Arrhythmogenic</a:t>
            </a:r>
            <a:r>
              <a:rPr lang="en-US" dirty="0"/>
              <a:t> Right Ventricular Dysplasia</a:t>
            </a:r>
          </a:p>
          <a:p>
            <a:endParaRPr lang="en-US" dirty="0"/>
          </a:p>
        </p:txBody>
      </p:sp>
    </p:spTree>
    <p:extLst>
      <p:ext uri="{BB962C8B-B14F-4D97-AF65-F5344CB8AC3E}">
        <p14:creationId xmlns:p14="http://schemas.microsoft.com/office/powerpoint/2010/main" val="30882735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Dilated Cardiomyopathy</a:t>
            </a:r>
            <a:endParaRPr lang="en-US" dirty="0"/>
          </a:p>
        </p:txBody>
      </p:sp>
      <p:sp>
        <p:nvSpPr>
          <p:cNvPr id="3" name="Content Placeholder 2"/>
          <p:cNvSpPr>
            <a:spLocks noGrp="1"/>
          </p:cNvSpPr>
          <p:nvPr>
            <p:ph idx="1"/>
          </p:nvPr>
        </p:nvSpPr>
        <p:spPr>
          <a:xfrm>
            <a:off x="457200" y="1600200"/>
            <a:ext cx="7543800" cy="2209800"/>
          </a:xfrm>
        </p:spPr>
        <p:txBody>
          <a:bodyPr>
            <a:normAutofit fontScale="85000" lnSpcReduction="10000"/>
          </a:bodyPr>
          <a:lstStyle/>
          <a:p>
            <a:pPr lvl="0"/>
            <a:r>
              <a:rPr lang="en-US" sz="2400" b="1" u="sng" dirty="0"/>
              <a:t>Dilated Cardiomyopathy</a:t>
            </a:r>
            <a:r>
              <a:rPr lang="en-US" sz="2400" dirty="0"/>
              <a:t>- often idiopathic, Termed Idiopathic Dilated Cardiomyopathy</a:t>
            </a:r>
          </a:p>
          <a:p>
            <a:pPr lvl="1"/>
            <a:r>
              <a:rPr lang="en-US" b="1" dirty="0">
                <a:solidFill>
                  <a:srgbClr val="FF0000"/>
                </a:solidFill>
              </a:rPr>
              <a:t>Ischemic Cardiomyopathy </a:t>
            </a:r>
            <a:r>
              <a:rPr lang="en-US" dirty="0"/>
              <a:t>is the most common type of Dilated </a:t>
            </a:r>
            <a:r>
              <a:rPr lang="en-US" dirty="0" err="1"/>
              <a:t>Cardiopathy</a:t>
            </a:r>
            <a:endParaRPr lang="en-US" dirty="0"/>
          </a:p>
          <a:p>
            <a:pPr lvl="1"/>
            <a:r>
              <a:rPr lang="en-US" dirty="0"/>
              <a:t>Dilatation of one or both ventricles and systolic dysfunction</a:t>
            </a:r>
          </a:p>
          <a:p>
            <a:pPr lvl="1"/>
            <a:r>
              <a:rPr lang="en-US" dirty="0"/>
              <a:t>Can be caused by viral infections, immune, genetic problems</a:t>
            </a:r>
          </a:p>
          <a:p>
            <a:pPr lvl="2"/>
            <a:r>
              <a:rPr lang="en-US" dirty="0"/>
              <a:t>Frequently of unknown etiology</a:t>
            </a:r>
          </a:p>
          <a:p>
            <a:pPr lvl="2"/>
            <a:r>
              <a:rPr lang="en-US" dirty="0"/>
              <a:t>Seen following infectious myocarditis</a:t>
            </a:r>
          </a:p>
          <a:p>
            <a:endParaRPr lang="en-US"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8714"/>
          <a:stretch/>
        </p:blipFill>
        <p:spPr>
          <a:xfrm>
            <a:off x="1905000" y="3706870"/>
            <a:ext cx="4800600" cy="3133326"/>
          </a:xfrm>
          <a:prstGeom prst="rect">
            <a:avLst/>
          </a:prstGeom>
        </p:spPr>
      </p:pic>
    </p:spTree>
    <p:extLst>
      <p:ext uri="{BB962C8B-B14F-4D97-AF65-F5344CB8AC3E}">
        <p14:creationId xmlns:p14="http://schemas.microsoft.com/office/powerpoint/2010/main" val="17331313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Dilated Cardiomyopathy</a:t>
            </a:r>
            <a:endParaRPr lang="en-US" dirty="0"/>
          </a:p>
        </p:txBody>
      </p:sp>
      <p:sp>
        <p:nvSpPr>
          <p:cNvPr id="3" name="Content Placeholder 2"/>
          <p:cNvSpPr>
            <a:spLocks noGrp="1"/>
          </p:cNvSpPr>
          <p:nvPr>
            <p:ph idx="1"/>
          </p:nvPr>
        </p:nvSpPr>
        <p:spPr/>
        <p:txBody>
          <a:bodyPr/>
          <a:lstStyle/>
          <a:p>
            <a:r>
              <a:rPr lang="en-US" u="sng" dirty="0"/>
              <a:t>Morphologic Characteristics:</a:t>
            </a:r>
            <a:endParaRPr lang="en-US" dirty="0"/>
          </a:p>
          <a:p>
            <a:pPr lvl="1"/>
            <a:r>
              <a:rPr lang="en-US" dirty="0"/>
              <a:t>Enlargement of the ventricles (increased volume), and to a lesser extent, the atria</a:t>
            </a:r>
          </a:p>
          <a:p>
            <a:pPr lvl="1"/>
            <a:r>
              <a:rPr lang="en-US" dirty="0"/>
              <a:t>Variable degree of hypertrophy</a:t>
            </a:r>
          </a:p>
          <a:p>
            <a:pPr lvl="1"/>
            <a:r>
              <a:rPr lang="en-US" dirty="0"/>
              <a:t>Interstitial and perivascular fibrosis, sometimes with calcification in the ventricular myocardium</a:t>
            </a:r>
          </a:p>
          <a:p>
            <a:pPr lvl="1"/>
            <a:r>
              <a:rPr lang="en-US" dirty="0"/>
              <a:t>Myocardial cell degeneration</a:t>
            </a:r>
          </a:p>
          <a:p>
            <a:r>
              <a:rPr lang="en-US" u="sng" dirty="0"/>
              <a:t>Pathophysiologic Characteristics:</a:t>
            </a:r>
            <a:endParaRPr lang="en-US" dirty="0"/>
          </a:p>
          <a:p>
            <a:pPr lvl="1"/>
            <a:r>
              <a:rPr lang="en-US" dirty="0"/>
              <a:t>Impaired ventricular systolic function</a:t>
            </a:r>
          </a:p>
          <a:p>
            <a:pPr lvl="1"/>
            <a:r>
              <a:rPr lang="en-US" dirty="0"/>
              <a:t>Decrease LV compliance</a:t>
            </a:r>
          </a:p>
          <a:p>
            <a:pPr lvl="1"/>
            <a:r>
              <a:rPr lang="en-US" dirty="0"/>
              <a:t>End-diastolic and end-systolic volumes increased</a:t>
            </a:r>
          </a:p>
          <a:p>
            <a:endParaRPr lang="en-US" dirty="0"/>
          </a:p>
        </p:txBody>
      </p:sp>
    </p:spTree>
    <p:extLst>
      <p:ext uri="{BB962C8B-B14F-4D97-AF65-F5344CB8AC3E}">
        <p14:creationId xmlns:p14="http://schemas.microsoft.com/office/powerpoint/2010/main" val="33750948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Hypertrophic Cardiomyopathy</a:t>
            </a:r>
            <a:endParaRPr lang="en-US" dirty="0"/>
          </a:p>
        </p:txBody>
      </p:sp>
      <p:sp>
        <p:nvSpPr>
          <p:cNvPr id="3" name="Content Placeholder 2"/>
          <p:cNvSpPr>
            <a:spLocks noGrp="1"/>
          </p:cNvSpPr>
          <p:nvPr>
            <p:ph idx="1"/>
          </p:nvPr>
        </p:nvSpPr>
        <p:spPr>
          <a:xfrm>
            <a:off x="76200" y="1600200"/>
            <a:ext cx="4682947" cy="4800600"/>
          </a:xfrm>
        </p:spPr>
        <p:txBody>
          <a:bodyPr>
            <a:normAutofit/>
          </a:bodyPr>
          <a:lstStyle/>
          <a:p>
            <a:pPr lvl="0"/>
            <a:r>
              <a:rPr lang="en-US" sz="2400" b="1" u="sng" dirty="0"/>
              <a:t>Hypertrophic Cardiomyopathy</a:t>
            </a:r>
            <a:r>
              <a:rPr lang="en-US" sz="2400" dirty="0"/>
              <a:t>- </a:t>
            </a:r>
            <a:r>
              <a:rPr lang="en-US" sz="2400" dirty="0" err="1"/>
              <a:t>heterogenous</a:t>
            </a:r>
            <a:r>
              <a:rPr lang="en-US" sz="2400" dirty="0"/>
              <a:t> </a:t>
            </a:r>
            <a:r>
              <a:rPr lang="en-US" sz="2400" dirty="0" err="1"/>
              <a:t>sacrcomere</a:t>
            </a:r>
            <a:r>
              <a:rPr lang="en-US" sz="2400" dirty="0"/>
              <a:t> disease</a:t>
            </a:r>
          </a:p>
          <a:p>
            <a:pPr lvl="1"/>
            <a:r>
              <a:rPr lang="en-US" dirty="0"/>
              <a:t>Ventricular hypertrophy, usually asymmetric and has evidence of myocardial fiber disarray</a:t>
            </a:r>
          </a:p>
          <a:p>
            <a:pPr lvl="2"/>
            <a:r>
              <a:rPr lang="en-US" dirty="0"/>
              <a:t>Ventricular septal hypertrophy is the most common type of asymmetric hypertrophy</a:t>
            </a:r>
          </a:p>
          <a:p>
            <a:pPr lvl="4"/>
            <a:r>
              <a:rPr lang="en-US" dirty="0"/>
              <a:t>Septal hypertrophy is defined as having a thickness 1.3x greater than the thickness of the posterior wall</a:t>
            </a:r>
          </a:p>
          <a:p>
            <a:pPr lvl="3"/>
            <a:r>
              <a:rPr lang="en-US" dirty="0" err="1"/>
              <a:t>Midventricular</a:t>
            </a:r>
            <a:r>
              <a:rPr lang="en-US" dirty="0"/>
              <a:t>, apical and other types are much less frequent</a:t>
            </a:r>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59147" y="2057400"/>
            <a:ext cx="4412627" cy="3375660"/>
          </a:xfrm>
          <a:prstGeom prst="rect">
            <a:avLst/>
          </a:prstGeom>
        </p:spPr>
      </p:pic>
    </p:spTree>
    <p:extLst>
      <p:ext uri="{BB962C8B-B14F-4D97-AF65-F5344CB8AC3E}">
        <p14:creationId xmlns:p14="http://schemas.microsoft.com/office/powerpoint/2010/main" val="33672991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55047" t="4462" b="16007"/>
          <a:stretch/>
        </p:blipFill>
        <p:spPr>
          <a:xfrm>
            <a:off x="6705600" y="1428571"/>
            <a:ext cx="1751176" cy="2370095"/>
          </a:xfrm>
          <a:prstGeom prst="rect">
            <a:avLst/>
          </a:prstGeom>
        </p:spPr>
      </p:pic>
      <p:sp>
        <p:nvSpPr>
          <p:cNvPr id="2" name="Title 1"/>
          <p:cNvSpPr>
            <a:spLocks noGrp="1"/>
          </p:cNvSpPr>
          <p:nvPr>
            <p:ph type="title"/>
          </p:nvPr>
        </p:nvSpPr>
        <p:spPr/>
        <p:txBody>
          <a:bodyPr/>
          <a:lstStyle/>
          <a:p>
            <a:r>
              <a:rPr lang="en-US" dirty="0" smtClean="0"/>
              <a:t>Hypertrophic Cardiomyopathy</a:t>
            </a:r>
            <a:endParaRPr lang="en-US" dirty="0"/>
          </a:p>
        </p:txBody>
      </p:sp>
      <p:sp>
        <p:nvSpPr>
          <p:cNvPr id="3" name="Content Placeholder 2"/>
          <p:cNvSpPr>
            <a:spLocks noGrp="1"/>
          </p:cNvSpPr>
          <p:nvPr>
            <p:ph idx="1"/>
          </p:nvPr>
        </p:nvSpPr>
        <p:spPr/>
        <p:txBody>
          <a:bodyPr>
            <a:normAutofit fontScale="92500" lnSpcReduction="20000"/>
          </a:bodyPr>
          <a:lstStyle/>
          <a:p>
            <a:r>
              <a:rPr lang="en-US" u="sng" dirty="0"/>
              <a:t>Symptoms:</a:t>
            </a:r>
            <a:endParaRPr lang="en-US" dirty="0"/>
          </a:p>
          <a:p>
            <a:pPr lvl="1"/>
            <a:r>
              <a:rPr lang="en-US" dirty="0"/>
              <a:t>Angina, dyspnea, syncope</a:t>
            </a:r>
          </a:p>
          <a:p>
            <a:r>
              <a:rPr lang="en-US" u="sng" dirty="0"/>
              <a:t>Signs:</a:t>
            </a:r>
            <a:endParaRPr lang="en-US" dirty="0"/>
          </a:p>
          <a:p>
            <a:pPr lvl="1"/>
            <a:r>
              <a:rPr lang="en-US" dirty="0"/>
              <a:t>Late-onset systolic ejection murmur</a:t>
            </a:r>
          </a:p>
          <a:p>
            <a:pPr lvl="1"/>
            <a:r>
              <a:rPr lang="en-US" dirty="0"/>
              <a:t>Bifid (jerky) arterial pulse</a:t>
            </a:r>
          </a:p>
          <a:p>
            <a:pPr lvl="1"/>
            <a:r>
              <a:rPr lang="en-US" dirty="0"/>
              <a:t>Palpable left atrial contraction</a:t>
            </a:r>
          </a:p>
          <a:p>
            <a:r>
              <a:rPr lang="en-US" u="sng" dirty="0"/>
              <a:t>ECG</a:t>
            </a:r>
            <a:r>
              <a:rPr lang="en-US" dirty="0"/>
              <a:t>:</a:t>
            </a:r>
          </a:p>
          <a:p>
            <a:pPr lvl="1"/>
            <a:r>
              <a:rPr lang="en-US" dirty="0"/>
              <a:t>Giant negative T-waves are typical of isolated apical hypertrophy</a:t>
            </a:r>
          </a:p>
          <a:p>
            <a:r>
              <a:rPr lang="en-US" dirty="0"/>
              <a:t>Muscular hypertrophy involves the interventricular septum and LV primarily</a:t>
            </a:r>
          </a:p>
          <a:p>
            <a:pPr lvl="1"/>
            <a:r>
              <a:rPr lang="en-US" dirty="0"/>
              <a:t>Point of maximal thickening is just after the anterior leaflet of the mitral valve, the thickening tapers off toward the LV outflow tract and apex</a:t>
            </a:r>
          </a:p>
          <a:p>
            <a:pPr lvl="2"/>
            <a:r>
              <a:rPr lang="en-US" dirty="0"/>
              <a:t>Hypertrophied tissue becomes thickened but eventually becomes fibrotic, which leads to thinning of the ventricular wall, decreasing its function</a:t>
            </a:r>
          </a:p>
          <a:p>
            <a:endParaRPr lang="en-US" dirty="0"/>
          </a:p>
        </p:txBody>
      </p:sp>
    </p:spTree>
    <p:extLst>
      <p:ext uri="{BB962C8B-B14F-4D97-AF65-F5344CB8AC3E}">
        <p14:creationId xmlns:p14="http://schemas.microsoft.com/office/powerpoint/2010/main" val="8543483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Hypertrophic Cardiomyopathy</a:t>
            </a:r>
            <a:endParaRPr lang="en-US" dirty="0"/>
          </a:p>
        </p:txBody>
      </p:sp>
      <p:sp>
        <p:nvSpPr>
          <p:cNvPr id="3" name="Content Placeholder 2"/>
          <p:cNvSpPr>
            <a:spLocks noGrp="1"/>
          </p:cNvSpPr>
          <p:nvPr>
            <p:ph idx="1"/>
          </p:nvPr>
        </p:nvSpPr>
        <p:spPr/>
        <p:txBody>
          <a:bodyPr/>
          <a:lstStyle/>
          <a:p>
            <a:r>
              <a:rPr lang="en-US" dirty="0"/>
              <a:t>Sometimes, HCM will contain a plague of fibrous tissue across from the anterior leaflet of the mitral valve between the aortic outflow tract</a:t>
            </a:r>
          </a:p>
          <a:p>
            <a:pPr lvl="1"/>
            <a:r>
              <a:rPr lang="en-US" dirty="0"/>
              <a:t>This causes an obstruction of the outflow tract, which is caused by the anterior mitral valve leaflet snapping and hitting the septal bulge which obstructs the LV outflow tract leading to some MR</a:t>
            </a:r>
          </a:p>
          <a:p>
            <a:pPr lvl="2"/>
            <a:r>
              <a:rPr lang="en-US" dirty="0"/>
              <a:t>When the valve closes, the tip of the posterior leaflet hits the middle of the anterior leaflet and forces the tip of the anterior leaflet to lay in the aortic outflow tract, causing an obstruction</a:t>
            </a:r>
          </a:p>
          <a:p>
            <a:pPr lvl="1"/>
            <a:r>
              <a:rPr lang="en-US" dirty="0"/>
              <a:t>This is referred to as </a:t>
            </a:r>
            <a:r>
              <a:rPr lang="en-US" b="1" dirty="0">
                <a:solidFill>
                  <a:srgbClr val="FF0000"/>
                </a:solidFill>
              </a:rPr>
              <a:t>Systolic Anterior Motion (SAM) </a:t>
            </a:r>
            <a:r>
              <a:rPr lang="en-US" dirty="0"/>
              <a:t>of the mitral valve anterior leaflet</a:t>
            </a:r>
          </a:p>
          <a:p>
            <a:pPr lvl="2"/>
            <a:r>
              <a:rPr lang="en-US" dirty="0"/>
              <a:t>SAM also occurs after implanting a rigid mitral </a:t>
            </a:r>
            <a:r>
              <a:rPr lang="en-US" dirty="0" err="1"/>
              <a:t>annuloplasty</a:t>
            </a:r>
            <a:r>
              <a:rPr lang="en-US" dirty="0"/>
              <a:t> ring</a:t>
            </a:r>
          </a:p>
          <a:p>
            <a:pPr lvl="3"/>
            <a:r>
              <a:rPr lang="en-US" dirty="0"/>
              <a:t>To prevent the creation of SAM when doing a mitral </a:t>
            </a:r>
            <a:r>
              <a:rPr lang="en-US" dirty="0" err="1"/>
              <a:t>annuloplasty</a:t>
            </a:r>
            <a:r>
              <a:rPr lang="en-US" dirty="0"/>
              <a:t>, the surgeon must manipulate the posterior leaflet to adjust the height and length of the leaflet, so it doesn’t extend into the aortic outflow tract</a:t>
            </a:r>
          </a:p>
          <a:p>
            <a:endParaRPr lang="en-US" dirty="0"/>
          </a:p>
        </p:txBody>
      </p:sp>
    </p:spTree>
    <p:extLst>
      <p:ext uri="{BB962C8B-B14F-4D97-AF65-F5344CB8AC3E}">
        <p14:creationId xmlns:p14="http://schemas.microsoft.com/office/powerpoint/2010/main" val="31004964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Hypertrophic Obstructive Cardiomyopathy</a:t>
            </a:r>
            <a:endParaRPr lang="en-US" dirty="0"/>
          </a:p>
        </p:txBody>
      </p:sp>
      <p:sp>
        <p:nvSpPr>
          <p:cNvPr id="3" name="Content Placeholder 2"/>
          <p:cNvSpPr>
            <a:spLocks noGrp="1"/>
          </p:cNvSpPr>
          <p:nvPr>
            <p:ph idx="1"/>
          </p:nvPr>
        </p:nvSpPr>
        <p:spPr/>
        <p:txBody>
          <a:bodyPr/>
          <a:lstStyle/>
          <a:p>
            <a:r>
              <a:rPr lang="en-US" dirty="0"/>
              <a:t>Septal Bulge due to Hypertrophic Obstructive </a:t>
            </a:r>
            <a:r>
              <a:rPr lang="en-US" dirty="0" err="1" smtClean="0"/>
              <a:t>Cardiomyotpathy</a:t>
            </a:r>
            <a:endParaRPr lang="en-US" dirty="0" smtClean="0"/>
          </a:p>
          <a:p>
            <a:pPr lvl="1"/>
            <a:r>
              <a:rPr lang="en-US" dirty="0" smtClean="0"/>
              <a:t>Bulge removed by Septal </a:t>
            </a:r>
            <a:r>
              <a:rPr lang="en-US" dirty="0" err="1" smtClean="0"/>
              <a:t>Myectomy</a:t>
            </a:r>
            <a:endParaRPr lang="en-US" dirty="0"/>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14629" t="2991" r="31981" b="48287"/>
          <a:stretch/>
        </p:blipFill>
        <p:spPr>
          <a:xfrm>
            <a:off x="762000" y="3048000"/>
            <a:ext cx="2734654" cy="3341406"/>
          </a:xfrm>
          <a:prstGeom prst="rect">
            <a:avLst/>
          </a:prstGeom>
        </p:spPr>
      </p:pic>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5797" t="51963" r="34150"/>
          <a:stretch/>
        </p:blipFill>
        <p:spPr>
          <a:xfrm>
            <a:off x="4571999" y="3048000"/>
            <a:ext cx="2600315" cy="3341406"/>
          </a:xfrm>
          <a:prstGeom prst="rect">
            <a:avLst/>
          </a:prstGeom>
        </p:spPr>
      </p:pic>
    </p:spTree>
    <p:extLst>
      <p:ext uri="{BB962C8B-B14F-4D97-AF65-F5344CB8AC3E}">
        <p14:creationId xmlns:p14="http://schemas.microsoft.com/office/powerpoint/2010/main" val="8351379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4897" t="15918" r="2051" b="23122"/>
          <a:stretch/>
        </p:blipFill>
        <p:spPr>
          <a:xfrm>
            <a:off x="6041876" y="5076202"/>
            <a:ext cx="3102124" cy="1781798"/>
          </a:xfrm>
          <a:prstGeom prst="rect">
            <a:avLst/>
          </a:prstGeom>
        </p:spPr>
      </p:pic>
      <p:sp>
        <p:nvSpPr>
          <p:cNvPr id="2" name="Title 1"/>
          <p:cNvSpPr>
            <a:spLocks noGrp="1"/>
          </p:cNvSpPr>
          <p:nvPr>
            <p:ph type="title"/>
          </p:nvPr>
        </p:nvSpPr>
        <p:spPr/>
        <p:txBody>
          <a:bodyPr/>
          <a:lstStyle/>
          <a:p>
            <a:r>
              <a:rPr lang="en-US" dirty="0" smtClean="0"/>
              <a:t>Restrictive Cardiomyopathy</a:t>
            </a:r>
            <a:endParaRPr lang="en-US" dirty="0"/>
          </a:p>
        </p:txBody>
      </p:sp>
      <p:sp>
        <p:nvSpPr>
          <p:cNvPr id="3" name="Content Placeholder 2"/>
          <p:cNvSpPr>
            <a:spLocks noGrp="1"/>
          </p:cNvSpPr>
          <p:nvPr>
            <p:ph idx="1"/>
          </p:nvPr>
        </p:nvSpPr>
        <p:spPr>
          <a:xfrm>
            <a:off x="457200" y="1600200"/>
            <a:ext cx="8001000" cy="5181600"/>
          </a:xfrm>
        </p:spPr>
        <p:txBody>
          <a:bodyPr/>
          <a:lstStyle/>
          <a:p>
            <a:pPr lvl="0"/>
            <a:r>
              <a:rPr lang="en-US" sz="2400" b="1" u="sng" dirty="0"/>
              <a:t>Restrictive Cardiomyopathy</a:t>
            </a:r>
            <a:r>
              <a:rPr lang="en-US" sz="2400" dirty="0"/>
              <a:t>- Cardiac muscle disease that results in impaired diastolic function with loss of compliance</a:t>
            </a:r>
          </a:p>
          <a:p>
            <a:pPr lvl="1"/>
            <a:r>
              <a:rPr lang="en-US" u="sng" dirty="0"/>
              <a:t>Morphology-</a:t>
            </a:r>
            <a:endParaRPr lang="en-US" dirty="0"/>
          </a:p>
          <a:p>
            <a:pPr lvl="2"/>
            <a:r>
              <a:rPr lang="en-US" dirty="0"/>
              <a:t>Diffuse ventricular hypertrophy</a:t>
            </a:r>
          </a:p>
          <a:p>
            <a:pPr lvl="2"/>
            <a:r>
              <a:rPr lang="en-US" dirty="0"/>
              <a:t>Ventricular walls are excessively rigid (due to fibrosis), resulting in restrictive filling and reduced diastolic volume of the ventricles</a:t>
            </a:r>
          </a:p>
          <a:p>
            <a:pPr lvl="2"/>
            <a:r>
              <a:rPr lang="en-US" dirty="0"/>
              <a:t>Ventricles have normal systolic function most of the time</a:t>
            </a:r>
          </a:p>
          <a:p>
            <a:pPr lvl="3"/>
            <a:r>
              <a:rPr lang="en-US" dirty="0"/>
              <a:t>Fibrosis and hypertrophy of myocytes present</a:t>
            </a:r>
          </a:p>
          <a:p>
            <a:pPr lvl="2"/>
            <a:r>
              <a:rPr lang="en-US" dirty="0"/>
              <a:t>Severe impairment of ventricular compliance</a:t>
            </a:r>
          </a:p>
          <a:p>
            <a:pPr lvl="2"/>
            <a:r>
              <a:rPr lang="en-US" dirty="0"/>
              <a:t>Resembles the pathophysiology of constrictive pericarditis</a:t>
            </a:r>
          </a:p>
          <a:p>
            <a:pPr lvl="1"/>
            <a:r>
              <a:rPr lang="en-US" u="sng" dirty="0"/>
              <a:t>Etiology-</a:t>
            </a:r>
            <a:endParaRPr lang="en-US" dirty="0"/>
          </a:p>
          <a:p>
            <a:pPr lvl="2"/>
            <a:r>
              <a:rPr lang="en-US" dirty="0"/>
              <a:t>Can be secondary to amyloid infiltration</a:t>
            </a:r>
          </a:p>
          <a:p>
            <a:pPr lvl="2"/>
            <a:r>
              <a:rPr lang="en-US" dirty="0"/>
              <a:t>Sometimes unknown etiology</a:t>
            </a:r>
          </a:p>
          <a:p>
            <a:endParaRPr lang="en-US" dirty="0"/>
          </a:p>
        </p:txBody>
      </p:sp>
    </p:spTree>
    <p:extLst>
      <p:ext uri="{BB962C8B-B14F-4D97-AF65-F5344CB8AC3E}">
        <p14:creationId xmlns:p14="http://schemas.microsoft.com/office/powerpoint/2010/main" val="365235873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TotalTime>
  <Words>1304</Words>
  <Application>Microsoft Office PowerPoint</Application>
  <PresentationFormat>On-screen Show (4:3)</PresentationFormat>
  <Paragraphs>148</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Adjacency</vt:lpstr>
      <vt:lpstr>Heart Failure</vt:lpstr>
      <vt:lpstr>Heart Failure</vt:lpstr>
      <vt:lpstr>Heart Failure</vt:lpstr>
      <vt:lpstr>Heart Failure-  Compensatory Mechanisms</vt:lpstr>
      <vt:lpstr>Compensatory Mechanisms</vt:lpstr>
      <vt:lpstr>Decompensated Heart Failure</vt:lpstr>
      <vt:lpstr>Decompensated Heart Failure</vt:lpstr>
      <vt:lpstr>Stages of Heart Failure</vt:lpstr>
      <vt:lpstr>Treatment of Heart Failure</vt:lpstr>
      <vt:lpstr>Cardiomyopathy</vt:lpstr>
      <vt:lpstr>Dilated Cardiomyopathy</vt:lpstr>
      <vt:lpstr>Dilated Cardiomyopathy</vt:lpstr>
      <vt:lpstr>Hypertrophic Cardiomyopathy</vt:lpstr>
      <vt:lpstr>Hypertrophic Cardiomyopathy</vt:lpstr>
      <vt:lpstr>Hypertrophic Cardiomyopathy</vt:lpstr>
      <vt:lpstr>Hypertrophic Obstructive Cardiomyopathy</vt:lpstr>
      <vt:lpstr>Restrictive Cardiomyopathy</vt:lpstr>
    </vt:vector>
  </TitlesOfParts>
  <Company>Cooper University Hospital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Heart Failure</dc:title>
  <dc:creator>hancock-michael</dc:creator>
  <cp:lastModifiedBy>hancock-michael</cp:lastModifiedBy>
  <cp:revision>12</cp:revision>
  <dcterms:created xsi:type="dcterms:W3CDTF">2015-02-19T19:51:21Z</dcterms:created>
  <dcterms:modified xsi:type="dcterms:W3CDTF">2015-03-30T21:32:59Z</dcterms:modified>
</cp:coreProperties>
</file>