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1"/>
  </p:handoutMasterIdLst>
  <p:sldIdLst>
    <p:sldId id="256" r:id="rId2"/>
    <p:sldId id="259" r:id="rId3"/>
    <p:sldId id="274" r:id="rId4"/>
    <p:sldId id="273" r:id="rId5"/>
    <p:sldId id="263" r:id="rId6"/>
    <p:sldId id="260" r:id="rId7"/>
    <p:sldId id="271" r:id="rId8"/>
    <p:sldId id="272" r:id="rId9"/>
    <p:sldId id="262" r:id="rId10"/>
    <p:sldId id="275" r:id="rId11"/>
    <p:sldId id="266" r:id="rId12"/>
    <p:sldId id="276" r:id="rId13"/>
    <p:sldId id="281" r:id="rId14"/>
    <p:sldId id="277" r:id="rId15"/>
    <p:sldId id="282" r:id="rId16"/>
    <p:sldId id="269" r:id="rId17"/>
    <p:sldId id="270" r:id="rId18"/>
    <p:sldId id="279" r:id="rId19"/>
    <p:sldId id="278" r:id="rId20"/>
    <p:sldId id="280" r:id="rId21"/>
    <p:sldId id="264" r:id="rId22"/>
    <p:sldId id="283" r:id="rId23"/>
    <p:sldId id="265" r:id="rId24"/>
    <p:sldId id="261" r:id="rId25"/>
    <p:sldId id="258" r:id="rId26"/>
    <p:sldId id="285" r:id="rId27"/>
    <p:sldId id="284" r:id="rId28"/>
    <p:sldId id="288" r:id="rId29"/>
    <p:sldId id="286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244120-C12E-4884-8DA9-FE9136077173}" type="datetimeFigureOut">
              <a:rPr lang="en-US" smtClean="0"/>
              <a:t>5/4/2015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70E5CA-DD8C-4F30-A83E-562A83D8EE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5588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7F1B6-FE6F-47B6-AB4E-7033B9BE4650}" type="datetimeFigureOut">
              <a:rPr lang="en-US" smtClean="0"/>
              <a:t>5/4/2015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DA31-C8CB-4369-8445-15B49E7427E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7F1B6-FE6F-47B6-AB4E-7033B9BE4650}" type="datetimeFigureOut">
              <a:rPr lang="en-US" smtClean="0"/>
              <a:t>5/4/2015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DA31-C8CB-4369-8445-15B49E7427E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7F1B6-FE6F-47B6-AB4E-7033B9BE4650}" type="datetimeFigureOut">
              <a:rPr lang="en-US" smtClean="0"/>
              <a:t>5/4/2015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DA31-C8CB-4369-8445-15B49E7427E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7F1B6-FE6F-47B6-AB4E-7033B9BE4650}" type="datetimeFigureOut">
              <a:rPr lang="en-US" smtClean="0"/>
              <a:t>5/4/2015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DA31-C8CB-4369-8445-15B49E7427E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7F1B6-FE6F-47B6-AB4E-7033B9BE4650}" type="datetimeFigureOut">
              <a:rPr lang="en-US" smtClean="0"/>
              <a:t>5/4/2015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DA31-C8CB-4369-8445-15B49E7427E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7F1B6-FE6F-47B6-AB4E-7033B9BE4650}" type="datetimeFigureOut">
              <a:rPr lang="en-US" smtClean="0"/>
              <a:t>5/4/2015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DA31-C8CB-4369-8445-15B49E7427E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7F1B6-FE6F-47B6-AB4E-7033B9BE4650}" type="datetimeFigureOut">
              <a:rPr lang="en-US" smtClean="0"/>
              <a:t>5/4/2015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DA31-C8CB-4369-8445-15B49E7427E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7F1B6-FE6F-47B6-AB4E-7033B9BE4650}" type="datetimeFigureOut">
              <a:rPr lang="en-US" smtClean="0"/>
              <a:t>5/4/2015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DA31-C8CB-4369-8445-15B49E7427E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7F1B6-FE6F-47B6-AB4E-7033B9BE4650}" type="datetimeFigureOut">
              <a:rPr lang="en-US" smtClean="0"/>
              <a:t>5/4/2015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C9DA31-C8CB-4369-8445-15B49E7427E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7F1B6-FE6F-47B6-AB4E-7033B9BE4650}" type="datetimeFigureOut">
              <a:rPr lang="en-US" smtClean="0"/>
              <a:t>5/4/2015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DA31-C8CB-4369-8445-15B49E7427E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7F1B6-FE6F-47B6-AB4E-7033B9BE4650}" type="datetimeFigureOut">
              <a:rPr lang="en-US" smtClean="0"/>
              <a:t>5/4/2015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DA31-C8CB-4369-8445-15B49E7427E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FC9DA31-C8CB-4369-8445-15B49E7427E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92E7F1B6-FE6F-47B6-AB4E-7033B9BE4650}" type="datetimeFigureOut">
              <a:rPr lang="en-US" smtClean="0"/>
              <a:t>5/4/2015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EKGs and Pacemakers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Cooper University Hospital </a:t>
            </a:r>
          </a:p>
          <a:p>
            <a:r>
              <a:rPr lang="en-US" dirty="0" smtClean="0"/>
              <a:t>School of Perfusion 2015</a:t>
            </a:r>
          </a:p>
          <a:p>
            <a:r>
              <a:rPr lang="en-US" dirty="0" smtClean="0"/>
              <a:t>Michael F. Hancock, CCP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849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Temporary Pacemakers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00600" cy="5029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Provides electrical impulses </a:t>
            </a:r>
            <a:r>
              <a:rPr lang="en-US" dirty="0" smtClean="0"/>
              <a:t>to the heart to induce depolarization of myocardium</a:t>
            </a:r>
          </a:p>
          <a:p>
            <a:r>
              <a:rPr lang="en-US" dirty="0" smtClean="0"/>
              <a:t>Often used in CT surgery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02" b="6867"/>
          <a:stretch/>
        </p:blipFill>
        <p:spPr>
          <a:xfrm>
            <a:off x="2209800" y="3241963"/>
            <a:ext cx="3933824" cy="335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227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Indications for Temporary Pacemakers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Arrhythmias following CT Surgery:</a:t>
            </a:r>
          </a:p>
          <a:p>
            <a:pPr lvl="1"/>
            <a:r>
              <a:rPr lang="en-US" sz="2800" dirty="0" smtClean="0"/>
              <a:t>Bradycardia</a:t>
            </a:r>
          </a:p>
          <a:p>
            <a:pPr lvl="1"/>
            <a:r>
              <a:rPr lang="en-US" sz="2800" dirty="0" smtClean="0"/>
              <a:t>Tachycardia</a:t>
            </a:r>
          </a:p>
          <a:p>
            <a:pPr lvl="1"/>
            <a:r>
              <a:rPr lang="en-US" sz="2800" dirty="0" smtClean="0"/>
              <a:t>Complete Heart Block</a:t>
            </a:r>
          </a:p>
          <a:p>
            <a:pPr lvl="1"/>
            <a:r>
              <a:rPr lang="en-US" sz="2800" dirty="0" smtClean="0"/>
              <a:t>Ventricular Standstill</a:t>
            </a:r>
          </a:p>
          <a:p>
            <a:pPr lvl="1"/>
            <a:r>
              <a:rPr lang="en-US" sz="2800" dirty="0" smtClean="0"/>
              <a:t>Cardiac Arrest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484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Pacemaker Capabilities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26670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Sense</a:t>
            </a:r>
            <a:r>
              <a:rPr lang="en-US" sz="2800" dirty="0" smtClean="0"/>
              <a:t>- will </a:t>
            </a:r>
            <a:r>
              <a:rPr lang="en-US" sz="2800" dirty="0"/>
              <a:t>detect intrinsic cardiac conduction activity</a:t>
            </a:r>
          </a:p>
          <a:p>
            <a:pPr lvl="1"/>
            <a:r>
              <a:rPr lang="en-US" sz="2400" dirty="0"/>
              <a:t>Pacemaker will respond by either Inhibiting an impulse or Delivering an </a:t>
            </a:r>
            <a:r>
              <a:rPr lang="en-US" sz="2400" dirty="0" smtClean="0"/>
              <a:t>impulse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Pace</a:t>
            </a:r>
            <a:r>
              <a:rPr lang="en-US" sz="2800" dirty="0" smtClean="0"/>
              <a:t>- will </a:t>
            </a:r>
            <a:r>
              <a:rPr lang="en-US" sz="2800" dirty="0"/>
              <a:t>deliver an electrical impulse</a:t>
            </a:r>
          </a:p>
          <a:p>
            <a:pPr lvl="1"/>
            <a:r>
              <a:rPr lang="en-US" sz="2400" dirty="0"/>
              <a:t>This energy is delivered to the myocardium via the pacing wires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962"/>
          <a:stretch/>
        </p:blipFill>
        <p:spPr>
          <a:xfrm>
            <a:off x="2403764" y="4267200"/>
            <a:ext cx="4400550" cy="258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006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Pacer Wires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Pacemakers rely on pacer wires to deliver the impulse to the myocardium</a:t>
            </a:r>
          </a:p>
          <a:p>
            <a:r>
              <a:rPr lang="en-US" sz="2400" dirty="0" smtClean="0"/>
              <a:t>Types of Pacer Wires:</a:t>
            </a:r>
          </a:p>
          <a:p>
            <a:pPr lvl="1"/>
            <a:r>
              <a:rPr lang="en-US" sz="2400" dirty="0" smtClean="0"/>
              <a:t>Epicardial</a:t>
            </a:r>
          </a:p>
          <a:p>
            <a:pPr lvl="1"/>
            <a:r>
              <a:rPr lang="en-US" sz="2400" dirty="0" smtClean="0"/>
              <a:t>Transvenous</a:t>
            </a:r>
          </a:p>
          <a:p>
            <a:pPr lvl="1"/>
            <a:r>
              <a:rPr lang="en-US" sz="2400" dirty="0" smtClean="0"/>
              <a:t>Transcutaneous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577301"/>
            <a:ext cx="6440170" cy="1676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54977" y="601980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Epicardial Pacing Wires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13115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Epicardial Pacing Wires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172200" cy="5105400"/>
          </a:xfrm>
        </p:spPr>
        <p:txBody>
          <a:bodyPr/>
          <a:lstStyle/>
          <a:p>
            <a:r>
              <a:rPr lang="en-US" sz="2800" dirty="0" smtClean="0"/>
              <a:t>Surgeon inserts </a:t>
            </a:r>
            <a:r>
              <a:rPr lang="en-US" sz="2800" dirty="0" smtClean="0">
                <a:solidFill>
                  <a:srgbClr val="FF0000"/>
                </a:solidFill>
              </a:rPr>
              <a:t>Epicardial Pacing Wires </a:t>
            </a:r>
            <a:r>
              <a:rPr lang="en-US" sz="2800" dirty="0" smtClean="0"/>
              <a:t>directly into the heart</a:t>
            </a:r>
            <a:endParaRPr lang="en-US" sz="2800" dirty="0"/>
          </a:p>
          <a:p>
            <a:pPr lvl="1"/>
            <a:r>
              <a:rPr lang="en-US" sz="2800" b="1" dirty="0"/>
              <a:t>A Wires- </a:t>
            </a:r>
            <a:r>
              <a:rPr lang="en-US" sz="2800" dirty="0"/>
              <a:t>right atrial or Bi-atrial</a:t>
            </a:r>
          </a:p>
          <a:p>
            <a:pPr lvl="1"/>
            <a:r>
              <a:rPr lang="en-US" sz="2800" b="1" dirty="0"/>
              <a:t>V Wires- </a:t>
            </a:r>
            <a:r>
              <a:rPr lang="en-US" sz="2800" dirty="0"/>
              <a:t>right ventricular or Bi-ventricular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171"/>
          <a:stretch/>
        </p:blipFill>
        <p:spPr>
          <a:xfrm>
            <a:off x="6470072" y="2762250"/>
            <a:ext cx="2673927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753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260" y="2149253"/>
            <a:ext cx="4396740" cy="47018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Transvenous Pacers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Routes:</a:t>
            </a:r>
          </a:p>
          <a:p>
            <a:pPr lvl="1"/>
            <a:r>
              <a:rPr lang="en-US" sz="2800" dirty="0" smtClean="0"/>
              <a:t>Groin via the Femoral Vein</a:t>
            </a:r>
          </a:p>
          <a:p>
            <a:pPr lvl="1"/>
            <a:r>
              <a:rPr lang="en-US" sz="2800" dirty="0" smtClean="0"/>
              <a:t>Neck via a Paceport Swan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3276600"/>
            <a:ext cx="2280174" cy="294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155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Transcutaneous Pads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Go directly on the skin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R-2</a:t>
            </a:r>
            <a:r>
              <a:rPr lang="en-US" sz="2800" dirty="0" smtClean="0"/>
              <a:t> Pads</a:t>
            </a:r>
          </a:p>
          <a:p>
            <a:pPr lvl="1"/>
            <a:r>
              <a:rPr lang="en-US" sz="2800" dirty="0" smtClean="0"/>
              <a:t>Useful in emergency situations and in minimally invasive procedures</a:t>
            </a:r>
          </a:p>
          <a:p>
            <a:r>
              <a:rPr lang="en-US" sz="2800" dirty="0" smtClean="0"/>
              <a:t>Connected to the Defibrillator </a:t>
            </a:r>
          </a:p>
          <a:p>
            <a:pPr lvl="1"/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134" y="4335318"/>
            <a:ext cx="3061766" cy="250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576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Pacer Wires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Unipolar: (used for Permanent)</a:t>
            </a:r>
          </a:p>
          <a:p>
            <a:pPr lvl="1"/>
            <a:r>
              <a:rPr lang="en-US" sz="2800" dirty="0" smtClean="0"/>
              <a:t>One wire into myocardium</a:t>
            </a:r>
          </a:p>
          <a:p>
            <a:pPr lvl="1"/>
            <a:r>
              <a:rPr lang="en-US" sz="2800" dirty="0" smtClean="0"/>
              <a:t>One skin wire</a:t>
            </a:r>
          </a:p>
          <a:p>
            <a:r>
              <a:rPr lang="en-US" sz="2800" b="1" dirty="0" smtClean="0"/>
              <a:t>Bipolar</a:t>
            </a:r>
            <a:r>
              <a:rPr lang="en-US" sz="2800" dirty="0" smtClean="0"/>
              <a:t>: (used for Temporary)</a:t>
            </a:r>
          </a:p>
          <a:p>
            <a:pPr lvl="1"/>
            <a:r>
              <a:rPr lang="en-US" sz="2800" dirty="0" smtClean="0"/>
              <a:t>Two wires in myocardium</a:t>
            </a:r>
          </a:p>
          <a:p>
            <a:pPr lvl="2"/>
            <a:r>
              <a:rPr lang="en-US" sz="2400" dirty="0" smtClean="0">
                <a:solidFill>
                  <a:srgbClr val="FF0000"/>
                </a:solidFill>
              </a:rPr>
              <a:t>Current flows down one electrode into the myocardium and then back to the pacer via the second wire</a:t>
            </a:r>
          </a:p>
          <a:p>
            <a:pPr lvl="3"/>
            <a:r>
              <a:rPr lang="en-US" sz="2000" dirty="0" smtClean="0"/>
              <a:t>Can switch polarities if having issues</a:t>
            </a:r>
          </a:p>
          <a:p>
            <a:pPr lvl="3"/>
            <a:r>
              <a:rPr lang="en-US" sz="2000" dirty="0" smtClean="0"/>
              <a:t>Can convert to unipolar with addition of skin electrode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05014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37" y="0"/>
            <a:ext cx="9067618" cy="6858000"/>
          </a:xfrm>
        </p:spPr>
      </p:pic>
    </p:spTree>
    <p:extLst>
      <p:ext uri="{BB962C8B-B14F-4D97-AF65-F5344CB8AC3E}">
        <p14:creationId xmlns:p14="http://schemas.microsoft.com/office/powerpoint/2010/main" val="1767403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Pacemaker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01000" cy="5257800"/>
          </a:xfrm>
        </p:spPr>
        <p:txBody>
          <a:bodyPr>
            <a:normAutofit/>
          </a:bodyPr>
          <a:lstStyle/>
          <a:p>
            <a:r>
              <a:rPr lang="en-US" sz="2400" b="1" u="sng" dirty="0" smtClean="0"/>
              <a:t>Sense: </a:t>
            </a:r>
            <a:r>
              <a:rPr lang="en-US" sz="2400" dirty="0" smtClean="0"/>
              <a:t>Pacemaker will first detect intrinsic cardiac conduction activity</a:t>
            </a:r>
          </a:p>
          <a:p>
            <a:pPr lvl="1"/>
            <a:r>
              <a:rPr lang="en-US" sz="2400" i="1" dirty="0" smtClean="0">
                <a:solidFill>
                  <a:srgbClr val="FF0000"/>
                </a:solidFill>
              </a:rPr>
              <a:t>Seen on the pacer by “Sense” button flashing</a:t>
            </a:r>
          </a:p>
          <a:p>
            <a:pPr lvl="1"/>
            <a:r>
              <a:rPr lang="en-US" sz="2400" dirty="0" smtClean="0"/>
              <a:t>Pacemaker will respond by either Inhibiting an impulse or Delivering an impulse</a:t>
            </a:r>
          </a:p>
          <a:p>
            <a:r>
              <a:rPr lang="en-US" sz="2400" b="1" u="sng" dirty="0" smtClean="0"/>
              <a:t>Pace: </a:t>
            </a:r>
            <a:r>
              <a:rPr lang="en-US" sz="2400" dirty="0" smtClean="0"/>
              <a:t>Pacemaker </a:t>
            </a:r>
            <a:r>
              <a:rPr lang="en-US" sz="2400" dirty="0"/>
              <a:t>will deliver an electrical </a:t>
            </a:r>
            <a:r>
              <a:rPr lang="en-US" sz="2400" dirty="0" smtClean="0"/>
              <a:t>impulse (“Firing”)</a:t>
            </a:r>
          </a:p>
          <a:p>
            <a:pPr lvl="1"/>
            <a:r>
              <a:rPr lang="en-US" sz="2400" i="1" dirty="0" smtClean="0">
                <a:solidFill>
                  <a:srgbClr val="FF0000"/>
                </a:solidFill>
              </a:rPr>
              <a:t>Seen on the pacer by “Pace” button flashing</a:t>
            </a:r>
            <a:endParaRPr lang="en-US" sz="2400" i="1" dirty="0">
              <a:solidFill>
                <a:srgbClr val="FF0000"/>
              </a:solidFill>
            </a:endParaRPr>
          </a:p>
          <a:p>
            <a:r>
              <a:rPr lang="en-US" sz="2400" b="1" u="sng" dirty="0" smtClean="0"/>
              <a:t>Capture: </a:t>
            </a:r>
            <a:r>
              <a:rPr lang="en-US" sz="2400" dirty="0" smtClean="0"/>
              <a:t>When </a:t>
            </a:r>
            <a:r>
              <a:rPr lang="en-US" sz="2400" dirty="0"/>
              <a:t>the impulse sent by the pacemaker is </a:t>
            </a:r>
            <a:r>
              <a:rPr lang="en-US" sz="2400" dirty="0" smtClean="0"/>
              <a:t>received </a:t>
            </a:r>
            <a:r>
              <a:rPr lang="en-US" sz="2400" dirty="0"/>
              <a:t>by the myocardium, depolarization will occur</a:t>
            </a:r>
          </a:p>
          <a:p>
            <a:pPr lvl="1"/>
            <a:r>
              <a:rPr lang="en-US" sz="2400" i="1" dirty="0" smtClean="0">
                <a:solidFill>
                  <a:srgbClr val="FF0000"/>
                </a:solidFill>
              </a:rPr>
              <a:t>Seen by a pacemaker spike on the EKG</a:t>
            </a:r>
            <a:endParaRPr lang="en-US" sz="2400" i="1" dirty="0">
              <a:solidFill>
                <a:srgbClr val="FF0000"/>
              </a:solidFill>
            </a:endParaRP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9957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Pacemaker Settings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343400" cy="4525963"/>
          </a:xfrm>
        </p:spPr>
        <p:txBody>
          <a:bodyPr>
            <a:normAutofit/>
          </a:bodyPr>
          <a:lstStyle/>
          <a:p>
            <a:r>
              <a:rPr lang="en-US" sz="2800" u="sng" dirty="0" smtClean="0"/>
              <a:t>Rate:</a:t>
            </a:r>
          </a:p>
          <a:p>
            <a:pPr lvl="1"/>
            <a:r>
              <a:rPr lang="en-US" sz="2800" dirty="0" smtClean="0"/>
              <a:t>Paces per minute</a:t>
            </a:r>
          </a:p>
          <a:p>
            <a:r>
              <a:rPr lang="en-US" sz="2800" u="sng" dirty="0" smtClean="0"/>
              <a:t>A/V Output:</a:t>
            </a:r>
          </a:p>
          <a:p>
            <a:pPr lvl="1"/>
            <a:r>
              <a:rPr lang="en-US" sz="2800" dirty="0" smtClean="0"/>
              <a:t>Sensitivity measured in mA </a:t>
            </a:r>
            <a:endParaRPr lang="en-US" sz="2800" u="sng" dirty="0" smtClean="0"/>
          </a:p>
          <a:p>
            <a:r>
              <a:rPr lang="en-US" sz="2800" u="sng" dirty="0" smtClean="0"/>
              <a:t>Mode: </a:t>
            </a:r>
            <a:r>
              <a:rPr lang="en-US" sz="2800" dirty="0" smtClean="0"/>
              <a:t>tells pacemaker what to Sense and when to Pace</a:t>
            </a:r>
          </a:p>
          <a:p>
            <a:pPr marL="457200" lvl="1" indent="0">
              <a:buNone/>
            </a:pP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320800"/>
            <a:ext cx="4152900" cy="553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108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26" t="31981" r="31691" b="45441"/>
          <a:stretch/>
        </p:blipFill>
        <p:spPr>
          <a:xfrm>
            <a:off x="1905000" y="5486400"/>
            <a:ext cx="4824842" cy="12607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Pacemaker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Selecting a desired </a:t>
            </a:r>
            <a:r>
              <a:rPr lang="en-US" sz="2800" dirty="0" smtClean="0">
                <a:solidFill>
                  <a:srgbClr val="FF0000"/>
                </a:solidFill>
              </a:rPr>
              <a:t>Pacing Rate </a:t>
            </a:r>
            <a:r>
              <a:rPr lang="en-US" sz="2800" dirty="0" smtClean="0"/>
              <a:t>will determine:</a:t>
            </a:r>
          </a:p>
          <a:p>
            <a:pPr lvl="1"/>
            <a:r>
              <a:rPr lang="en-US" sz="2800" dirty="0" smtClean="0"/>
              <a:t>PVARP Time:</a:t>
            </a:r>
            <a:r>
              <a:rPr lang="en-US" sz="1800" dirty="0" smtClean="0"/>
              <a:t> (Post Ventricular Atrial Refractory Period)</a:t>
            </a:r>
          </a:p>
          <a:p>
            <a:pPr lvl="2"/>
            <a:r>
              <a:rPr lang="en-US" sz="2400" dirty="0" smtClean="0"/>
              <a:t>If the pacer doesn’t detect activity in this time, it will </a:t>
            </a:r>
            <a:r>
              <a:rPr lang="en-US" sz="2400" dirty="0" smtClean="0">
                <a:solidFill>
                  <a:srgbClr val="FF0000"/>
                </a:solidFill>
              </a:rPr>
              <a:t>Fire</a:t>
            </a:r>
            <a:r>
              <a:rPr lang="en-US" sz="2400" dirty="0" smtClean="0"/>
              <a:t> an impulse and </a:t>
            </a:r>
            <a:r>
              <a:rPr lang="en-US" sz="2400" dirty="0" smtClean="0">
                <a:solidFill>
                  <a:srgbClr val="FF0000"/>
                </a:solidFill>
              </a:rPr>
              <a:t>Pace</a:t>
            </a:r>
          </a:p>
          <a:p>
            <a:pPr lvl="1"/>
            <a:r>
              <a:rPr lang="en-US" sz="2800" dirty="0" smtClean="0"/>
              <a:t>A-V Interval:</a:t>
            </a:r>
          </a:p>
          <a:p>
            <a:pPr lvl="2"/>
            <a:r>
              <a:rPr lang="en-US" sz="2400" dirty="0"/>
              <a:t>If the pacer doesn’t detect activity in this time, it will </a:t>
            </a:r>
            <a:r>
              <a:rPr lang="en-US" sz="2400" dirty="0">
                <a:solidFill>
                  <a:srgbClr val="FF0000"/>
                </a:solidFill>
              </a:rPr>
              <a:t>Fire</a:t>
            </a:r>
            <a:r>
              <a:rPr lang="en-US" sz="2400" dirty="0"/>
              <a:t> an impulse and </a:t>
            </a:r>
            <a:r>
              <a:rPr lang="en-US" sz="2400" dirty="0" smtClean="0">
                <a:solidFill>
                  <a:srgbClr val="FF0000"/>
                </a:solidFill>
              </a:rPr>
              <a:t>Pace</a:t>
            </a:r>
          </a:p>
          <a:p>
            <a:r>
              <a:rPr lang="en-US" sz="2800" dirty="0" smtClean="0"/>
              <a:t>Pacemaker Spikes:</a:t>
            </a:r>
            <a:endParaRPr lang="en-US" sz="2800" dirty="0"/>
          </a:p>
          <a:p>
            <a:pPr lvl="2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60654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620000" cy="1143000"/>
          </a:xfrm>
        </p:spPr>
        <p:txBody>
          <a:bodyPr/>
          <a:lstStyle/>
          <a:p>
            <a:r>
              <a:rPr lang="en-US" dirty="0" smtClean="0"/>
              <a:t>Pacemaker Modes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8229006"/>
              </p:ext>
            </p:extLst>
          </p:nvPr>
        </p:nvGraphicFramePr>
        <p:xfrm>
          <a:off x="0" y="1676400"/>
          <a:ext cx="84582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4550"/>
                <a:gridCol w="2114550"/>
                <a:gridCol w="2114550"/>
                <a:gridCol w="21145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Position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I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III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Category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Category Paced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Category Sensed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Response to Sensing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</a:t>
                      </a:r>
                      <a:r>
                        <a:rPr lang="en-US" baseline="0" dirty="0" smtClean="0"/>
                        <a:t> = None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 = None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 = None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 = Atrium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 = Atrium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r>
                        <a:rPr lang="en-US" baseline="0" dirty="0" smtClean="0"/>
                        <a:t> = Triggered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 = Ventricle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 = Ventricle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  <a:r>
                        <a:rPr lang="en-US" baseline="0" dirty="0" smtClean="0"/>
                        <a:t> = Inhibited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 = Dual (A+V)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 = Dual (A+V)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D= Dual (T+I)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4648200"/>
            <a:ext cx="693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Category I: Which chamber is Paced?</a:t>
            </a:r>
          </a:p>
          <a:p>
            <a:r>
              <a:rPr lang="en-US" dirty="0" smtClean="0"/>
              <a:t>Category II: Which chamber is Sensed?</a:t>
            </a:r>
          </a:p>
          <a:p>
            <a:r>
              <a:rPr lang="en-US" dirty="0" smtClean="0"/>
              <a:t>Category III: What will the pacemaker do if an impulse is Sensed?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340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Pacemaker Spikes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0" t="7923" r="28481" b="704"/>
          <a:stretch/>
        </p:blipFill>
        <p:spPr>
          <a:xfrm>
            <a:off x="762000" y="2133600"/>
            <a:ext cx="6033655" cy="3595183"/>
          </a:xfrm>
        </p:spPr>
      </p:pic>
    </p:spTree>
    <p:extLst>
      <p:ext uri="{BB962C8B-B14F-4D97-AF65-F5344CB8AC3E}">
        <p14:creationId xmlns:p14="http://schemas.microsoft.com/office/powerpoint/2010/main" val="30779636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Synchronous Pacing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Senses patient’s inherent cardiac activity</a:t>
            </a:r>
          </a:p>
          <a:p>
            <a:r>
              <a:rPr lang="en-US" sz="2800" dirty="0" smtClean="0"/>
              <a:t>Will inhibit or trigger a stimulus as needed</a:t>
            </a:r>
          </a:p>
          <a:p>
            <a:r>
              <a:rPr lang="en-US" sz="2800" dirty="0" smtClean="0"/>
              <a:t>Examples: </a:t>
            </a:r>
          </a:p>
          <a:p>
            <a:pPr lvl="1"/>
            <a:r>
              <a:rPr lang="en-US" sz="2800" dirty="0" smtClean="0"/>
              <a:t>AAI, VVI, DDD</a:t>
            </a:r>
          </a:p>
          <a:p>
            <a:pPr lvl="1"/>
            <a:endParaRPr lang="en-US" sz="2800" dirty="0"/>
          </a:p>
          <a:p>
            <a:r>
              <a:rPr lang="en-US" sz="2800" i="1" dirty="0" smtClean="0">
                <a:solidFill>
                  <a:srgbClr val="FF0000"/>
                </a:solidFill>
              </a:rPr>
              <a:t>Sets a goal for pacing, if the patient doesn’t provide that on their own, then the pacemaker will send the impulse</a:t>
            </a:r>
            <a:endParaRPr lang="en-US" sz="28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2986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Asynchronous Pacing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Pacemaker will function at a fixed rate regardless of patient’s conduction</a:t>
            </a:r>
          </a:p>
          <a:p>
            <a:r>
              <a:rPr lang="en-US" sz="2800" dirty="0" smtClean="0"/>
              <a:t>Not able to sense the patient’s underlying rhythm</a:t>
            </a:r>
          </a:p>
          <a:p>
            <a:r>
              <a:rPr lang="en-US" sz="2800" dirty="0" smtClean="0"/>
              <a:t>Examples: AOO, VOO, DOO  </a:t>
            </a:r>
          </a:p>
          <a:p>
            <a:endParaRPr lang="en-US" sz="2800" dirty="0"/>
          </a:p>
          <a:p>
            <a:r>
              <a:rPr lang="en-US" sz="2800" dirty="0" smtClean="0">
                <a:solidFill>
                  <a:srgbClr val="FF0000"/>
                </a:solidFill>
              </a:rPr>
              <a:t>Only done if patient has NO intrinsic rhythm!!!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1" t="90505" r="59158"/>
          <a:stretch/>
        </p:blipFill>
        <p:spPr>
          <a:xfrm>
            <a:off x="4966854" y="3505200"/>
            <a:ext cx="858981" cy="6511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" t="32850" r="33522" b="43704"/>
          <a:stretch/>
        </p:blipFill>
        <p:spPr>
          <a:xfrm>
            <a:off x="1295400" y="5562600"/>
            <a:ext cx="6667497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5956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Values at Power 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81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DDD</a:t>
            </a:r>
          </a:p>
          <a:p>
            <a:pPr lvl="1"/>
            <a:r>
              <a:rPr lang="en-US" sz="2800" dirty="0" smtClean="0"/>
              <a:t>A + V pacing at 80 ppm</a:t>
            </a:r>
          </a:p>
          <a:p>
            <a:pPr lvl="1"/>
            <a:r>
              <a:rPr lang="en-US" sz="2800" dirty="0" smtClean="0"/>
              <a:t>mA at 10 each</a:t>
            </a:r>
          </a:p>
          <a:p>
            <a:pPr lvl="1"/>
            <a:r>
              <a:rPr lang="en-US" sz="2800" dirty="0" smtClean="0"/>
              <a:t>AV Sense + AV Pace</a:t>
            </a:r>
          </a:p>
          <a:p>
            <a:pPr lvl="2"/>
            <a:r>
              <a:rPr lang="en-US" sz="2400" dirty="0" smtClean="0"/>
              <a:t>Pacemaker will look for A+V activity, if none is seen, it will Pace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9" r="24690"/>
          <a:stretch/>
        </p:blipFill>
        <p:spPr>
          <a:xfrm>
            <a:off x="5943600" y="1828800"/>
            <a:ext cx="2043546" cy="4932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2727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Emergency Mode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DOO</a:t>
            </a:r>
          </a:p>
          <a:p>
            <a:pPr lvl="1"/>
            <a:r>
              <a:rPr lang="en-US" sz="2800" dirty="0" smtClean="0"/>
              <a:t>Asynchronous Pacing</a:t>
            </a:r>
          </a:p>
          <a:p>
            <a:pPr lvl="2"/>
            <a:r>
              <a:rPr lang="en-US" sz="2400" dirty="0" smtClean="0"/>
              <a:t>A+V at 80 ppm</a:t>
            </a:r>
          </a:p>
          <a:p>
            <a:pPr lvl="2"/>
            <a:r>
              <a:rPr lang="en-US" sz="2400" dirty="0" smtClean="0"/>
              <a:t>Max mA</a:t>
            </a:r>
          </a:p>
          <a:p>
            <a:pPr lvl="2"/>
            <a:r>
              <a:rPr lang="en-US" sz="2400" dirty="0" smtClean="0"/>
              <a:t>AV Pacing regardless of patient’s underlying rhythm 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3" r="18008"/>
          <a:stretch/>
        </p:blipFill>
        <p:spPr>
          <a:xfrm>
            <a:off x="5181600" y="1524000"/>
            <a:ext cx="2563091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16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Pacing Mode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Hit MENU on the pacemaker</a:t>
            </a:r>
          </a:p>
          <a:p>
            <a:r>
              <a:rPr lang="en-US" sz="2800" dirty="0" smtClean="0"/>
              <a:t>Use knob to select desired Mode</a:t>
            </a:r>
          </a:p>
          <a:p>
            <a:r>
              <a:rPr lang="en-US" sz="2800" dirty="0" smtClean="0"/>
              <a:t>Hit SELECT to activate that Mode</a:t>
            </a:r>
          </a:p>
          <a:p>
            <a:endParaRPr lang="en-US" sz="28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9" b="32323"/>
          <a:stretch/>
        </p:blipFill>
        <p:spPr>
          <a:xfrm>
            <a:off x="2514600" y="3362666"/>
            <a:ext cx="4468091" cy="350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7151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Settings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AAI</a:t>
            </a:r>
          </a:p>
          <a:p>
            <a:pPr lvl="1"/>
            <a:r>
              <a:rPr lang="en-US" sz="2800" dirty="0" smtClean="0"/>
              <a:t>A- Atrium is paced when necessary</a:t>
            </a:r>
          </a:p>
          <a:p>
            <a:pPr lvl="1"/>
            <a:r>
              <a:rPr lang="en-US" sz="2800" dirty="0" smtClean="0"/>
              <a:t>A- Atrial activity is being sensed</a:t>
            </a:r>
          </a:p>
          <a:p>
            <a:pPr lvl="1"/>
            <a:r>
              <a:rPr lang="en-US" sz="2800" dirty="0" smtClean="0"/>
              <a:t>I = when Atrial activity is sensed the pacer does NOT fire</a:t>
            </a:r>
          </a:p>
          <a:p>
            <a:pPr lvl="1"/>
            <a:endParaRPr lang="en-US" sz="2800" dirty="0"/>
          </a:p>
          <a:p>
            <a:r>
              <a:rPr lang="en-US" sz="2800" i="1" dirty="0" smtClean="0">
                <a:solidFill>
                  <a:srgbClr val="FF0000"/>
                </a:solidFill>
              </a:rPr>
              <a:t>Ensures Atrial conduction at the given rate </a:t>
            </a:r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5486400"/>
            <a:ext cx="7108472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502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Settings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VVI</a:t>
            </a:r>
          </a:p>
          <a:p>
            <a:pPr lvl="1"/>
            <a:r>
              <a:rPr lang="en-US" sz="2800" dirty="0"/>
              <a:t>V</a:t>
            </a:r>
            <a:r>
              <a:rPr lang="en-US" sz="2800" dirty="0" smtClean="0"/>
              <a:t>- Ventricle is paced when necessary</a:t>
            </a:r>
          </a:p>
          <a:p>
            <a:pPr lvl="1"/>
            <a:r>
              <a:rPr lang="en-US" sz="2800" dirty="0"/>
              <a:t>V</a:t>
            </a:r>
            <a:r>
              <a:rPr lang="en-US" sz="2800" dirty="0" smtClean="0"/>
              <a:t>- Ventricle activity is being sensed</a:t>
            </a:r>
          </a:p>
          <a:p>
            <a:pPr lvl="1"/>
            <a:r>
              <a:rPr lang="en-US" sz="2800" dirty="0" smtClean="0"/>
              <a:t>I = when Ventricular activity is sensed the pacer does NOT fire</a:t>
            </a:r>
          </a:p>
          <a:p>
            <a:pPr lvl="1"/>
            <a:endParaRPr lang="en-US" sz="2800" dirty="0"/>
          </a:p>
          <a:p>
            <a:r>
              <a:rPr lang="en-US" sz="2800" i="1" dirty="0" smtClean="0">
                <a:solidFill>
                  <a:srgbClr val="FF0000"/>
                </a:solidFill>
              </a:rPr>
              <a:t>Ensures Ventricular conduction at the given rate </a:t>
            </a:r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30" b="41337"/>
          <a:stretch/>
        </p:blipFill>
        <p:spPr>
          <a:xfrm>
            <a:off x="0" y="5715000"/>
            <a:ext cx="9144000" cy="98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2919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Settings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95254"/>
          </a:xfrm>
        </p:spPr>
        <p:txBody>
          <a:bodyPr>
            <a:noAutofit/>
          </a:bodyPr>
          <a:lstStyle/>
          <a:p>
            <a:r>
              <a:rPr lang="en-US" sz="2400" dirty="0" smtClean="0"/>
              <a:t>DDD</a:t>
            </a:r>
          </a:p>
          <a:p>
            <a:pPr lvl="1"/>
            <a:r>
              <a:rPr lang="en-US" sz="2400" dirty="0" smtClean="0"/>
              <a:t>Atrium and Ventricle are paced when necessary (not at same time)</a:t>
            </a:r>
          </a:p>
          <a:p>
            <a:pPr lvl="1"/>
            <a:r>
              <a:rPr lang="en-US" sz="2400" dirty="0" smtClean="0"/>
              <a:t>Atrial and Ventricular activity is being sensed by the pacemaker</a:t>
            </a:r>
          </a:p>
          <a:p>
            <a:pPr lvl="1"/>
            <a:r>
              <a:rPr lang="en-US" sz="2400" dirty="0" smtClean="0"/>
              <a:t>Dual = </a:t>
            </a:r>
          </a:p>
          <a:p>
            <a:pPr lvl="2"/>
            <a:r>
              <a:rPr lang="en-US" sz="2000" i="1" dirty="0" smtClean="0">
                <a:solidFill>
                  <a:srgbClr val="FF0000"/>
                </a:solidFill>
              </a:rPr>
              <a:t>Triggers pacer when Atrial or Ventricular activity is NOT sensed</a:t>
            </a:r>
          </a:p>
          <a:p>
            <a:pPr lvl="2"/>
            <a:r>
              <a:rPr lang="en-US" sz="2000" i="1" dirty="0" smtClean="0">
                <a:solidFill>
                  <a:srgbClr val="FF0000"/>
                </a:solidFill>
              </a:rPr>
              <a:t>Inhibits pacer when A or V activity IS sensed</a:t>
            </a:r>
            <a:endParaRPr lang="en-US" sz="2000" i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88" t="21459" r="6970" b="44463"/>
          <a:stretch/>
        </p:blipFill>
        <p:spPr>
          <a:xfrm>
            <a:off x="2590800" y="5195454"/>
            <a:ext cx="3588327" cy="166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0092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Epicardial Pacing Wires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After around Day 4, the stimulation threshold seems to increase and after Day 5 failure to pace often occurs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247830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Complications of</a:t>
            </a:r>
            <a:br>
              <a:rPr lang="en-US" dirty="0" smtClean="0"/>
            </a:br>
            <a:r>
              <a:rPr lang="en-US" dirty="0" smtClean="0"/>
              <a:t>Epicardial Pacing Wires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Infection</a:t>
            </a:r>
          </a:p>
          <a:p>
            <a:r>
              <a:rPr lang="en-US" sz="2800" dirty="0" smtClean="0"/>
              <a:t>Tamponade</a:t>
            </a:r>
          </a:p>
          <a:p>
            <a:r>
              <a:rPr lang="en-US" sz="2800" dirty="0" smtClean="0"/>
              <a:t>Myocardial damage</a:t>
            </a:r>
          </a:p>
          <a:p>
            <a:r>
              <a:rPr lang="en-US" sz="2800" dirty="0" smtClean="0"/>
              <a:t>Perforation</a:t>
            </a:r>
          </a:p>
          <a:p>
            <a:r>
              <a:rPr lang="en-US" sz="2800" dirty="0" smtClean="0"/>
              <a:t>Disruption of Coronary Anastomosis</a:t>
            </a:r>
          </a:p>
          <a:p>
            <a:r>
              <a:rPr lang="en-US" sz="2800" dirty="0" smtClean="0"/>
              <a:t>Inflammation around site</a:t>
            </a:r>
          </a:p>
          <a:p>
            <a:pPr lvl="1"/>
            <a:r>
              <a:rPr lang="en-US" sz="2800" dirty="0" smtClean="0"/>
              <a:t>Increased with higher energy applied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430395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Scenarios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Setting:</a:t>
            </a:r>
          </a:p>
          <a:p>
            <a:pPr lvl="1"/>
            <a:r>
              <a:rPr lang="en-US" sz="2800" dirty="0" smtClean="0"/>
              <a:t>Perioperative Cardiac Surgery</a:t>
            </a:r>
          </a:p>
          <a:p>
            <a:pPr lvl="2"/>
            <a:r>
              <a:rPr lang="en-US" sz="2400" dirty="0" smtClean="0"/>
              <a:t>Just after Cross Clamp Removal</a:t>
            </a:r>
          </a:p>
          <a:p>
            <a:r>
              <a:rPr lang="en-US" sz="2800" dirty="0" smtClean="0"/>
              <a:t>Rhythm:</a:t>
            </a:r>
          </a:p>
          <a:p>
            <a:pPr lvl="1"/>
            <a:r>
              <a:rPr lang="en-US" sz="2800" dirty="0" smtClean="0"/>
              <a:t>Bradycardia</a:t>
            </a:r>
          </a:p>
          <a:p>
            <a:r>
              <a:rPr lang="en-US" sz="2800" dirty="0" smtClean="0"/>
              <a:t>Pacer Mode?</a:t>
            </a:r>
          </a:p>
          <a:p>
            <a:pPr lvl="1"/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81" r="2045" b="67319"/>
          <a:stretch/>
        </p:blipFill>
        <p:spPr>
          <a:xfrm>
            <a:off x="3158836" y="3276600"/>
            <a:ext cx="5971309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9759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Scenarios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Setting:</a:t>
            </a:r>
          </a:p>
          <a:p>
            <a:pPr lvl="1"/>
            <a:r>
              <a:rPr lang="en-US" sz="3200" dirty="0" smtClean="0"/>
              <a:t>Perioperative Cardiac Surgery</a:t>
            </a:r>
          </a:p>
          <a:p>
            <a:pPr lvl="2"/>
            <a:r>
              <a:rPr lang="en-US" sz="2800" dirty="0" smtClean="0"/>
              <a:t>Just after CPB</a:t>
            </a:r>
          </a:p>
          <a:p>
            <a:r>
              <a:rPr lang="en-US" sz="3200" dirty="0" smtClean="0"/>
              <a:t>Rhythm:</a:t>
            </a:r>
          </a:p>
          <a:p>
            <a:pPr lvl="1"/>
            <a:r>
              <a:rPr lang="en-US" sz="3200" dirty="0" smtClean="0"/>
              <a:t>V. Tachycardia</a:t>
            </a:r>
          </a:p>
          <a:p>
            <a:r>
              <a:rPr lang="en-US" sz="3200" dirty="0" smtClean="0"/>
              <a:t>Pacer Mode?</a:t>
            </a:r>
          </a:p>
          <a:p>
            <a:pPr lvl="1"/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200400"/>
            <a:ext cx="4980953" cy="13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4995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Scenarios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Setting:</a:t>
            </a:r>
          </a:p>
          <a:p>
            <a:pPr lvl="1"/>
            <a:r>
              <a:rPr lang="en-US" sz="3200" dirty="0" smtClean="0"/>
              <a:t>Perioperative Cardiac Surgery</a:t>
            </a:r>
          </a:p>
          <a:p>
            <a:pPr lvl="2"/>
            <a:r>
              <a:rPr lang="en-US" sz="2800" dirty="0" smtClean="0"/>
              <a:t>Just after CPB</a:t>
            </a:r>
          </a:p>
          <a:p>
            <a:r>
              <a:rPr lang="en-US" sz="3200" dirty="0" smtClean="0"/>
              <a:t>Rhythm:</a:t>
            </a:r>
          </a:p>
          <a:p>
            <a:pPr lvl="1"/>
            <a:r>
              <a:rPr lang="en-US" sz="3200" dirty="0" smtClean="0"/>
              <a:t>A. Fib</a:t>
            </a:r>
          </a:p>
          <a:p>
            <a:r>
              <a:rPr lang="en-US" sz="3200" dirty="0" smtClean="0"/>
              <a:t>Pacer Mode?</a:t>
            </a:r>
          </a:p>
          <a:p>
            <a:pPr lvl="1"/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98" b="29192"/>
          <a:stretch/>
        </p:blipFill>
        <p:spPr>
          <a:xfrm>
            <a:off x="4343400" y="3096490"/>
            <a:ext cx="4572000" cy="209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0962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Scenarios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Setting:</a:t>
            </a:r>
          </a:p>
          <a:p>
            <a:pPr lvl="1"/>
            <a:r>
              <a:rPr lang="en-US" sz="3200" dirty="0" smtClean="0"/>
              <a:t>Perioperative Cardiac Surgery</a:t>
            </a:r>
          </a:p>
          <a:p>
            <a:pPr lvl="2"/>
            <a:r>
              <a:rPr lang="en-US" sz="2800" dirty="0" smtClean="0"/>
              <a:t>Just after Cross Clamp Removal</a:t>
            </a:r>
          </a:p>
          <a:p>
            <a:r>
              <a:rPr lang="en-US" sz="3200" dirty="0" smtClean="0"/>
              <a:t>Rhythm:</a:t>
            </a:r>
          </a:p>
          <a:p>
            <a:pPr lvl="1"/>
            <a:r>
              <a:rPr lang="en-US" sz="3200" dirty="0" smtClean="0"/>
              <a:t>Asystole</a:t>
            </a:r>
          </a:p>
          <a:p>
            <a:r>
              <a:rPr lang="en-US" sz="3200" dirty="0" smtClean="0"/>
              <a:t>Pacer Mode?</a:t>
            </a:r>
          </a:p>
          <a:p>
            <a:pPr lvl="1"/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51" b="19705"/>
          <a:stretch/>
        </p:blipFill>
        <p:spPr>
          <a:xfrm>
            <a:off x="3276600" y="3200400"/>
            <a:ext cx="3314700" cy="113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9759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3221</TotalTime>
  <Words>879</Words>
  <Application>Microsoft Office PowerPoint</Application>
  <PresentationFormat>On-screen Show (4:3)</PresentationFormat>
  <Paragraphs>182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Adjacency</vt:lpstr>
      <vt:lpstr>EKGs and Pacemakers</vt:lpstr>
      <vt:lpstr>Temporary Pacemakers </vt:lpstr>
      <vt:lpstr>Indications for Temporary Pacemakers</vt:lpstr>
      <vt:lpstr>Pacemaker Capabilities</vt:lpstr>
      <vt:lpstr>Pacer Wires</vt:lpstr>
      <vt:lpstr>Epicardial Pacing Wires</vt:lpstr>
      <vt:lpstr>Transvenous Pacers</vt:lpstr>
      <vt:lpstr>Transcutaneous Pads</vt:lpstr>
      <vt:lpstr>Types of Pacer Wires</vt:lpstr>
      <vt:lpstr>PowerPoint Presentation</vt:lpstr>
      <vt:lpstr>Pacemaker Process</vt:lpstr>
      <vt:lpstr>Pacemaker Settings</vt:lpstr>
      <vt:lpstr>Pacemaker Process</vt:lpstr>
      <vt:lpstr>Pacemaker Modes</vt:lpstr>
      <vt:lpstr>Pacemaker Spikes</vt:lpstr>
      <vt:lpstr>Synchronous Pacing</vt:lpstr>
      <vt:lpstr>Asynchronous Pacing</vt:lpstr>
      <vt:lpstr>Values at Power ON</vt:lpstr>
      <vt:lpstr>Emergency Mode</vt:lpstr>
      <vt:lpstr>Select Pacing Mode</vt:lpstr>
      <vt:lpstr>Common Settings</vt:lpstr>
      <vt:lpstr>Common Settings</vt:lpstr>
      <vt:lpstr>Common Settings</vt:lpstr>
      <vt:lpstr>Epicardial Pacing Wires</vt:lpstr>
      <vt:lpstr>Complications of Epicardial Pacing Wires</vt:lpstr>
      <vt:lpstr>Patient Scenarios</vt:lpstr>
      <vt:lpstr>Patient Scenarios</vt:lpstr>
      <vt:lpstr>Patient Scenarios</vt:lpstr>
      <vt:lpstr>Patient Scenarios</vt:lpstr>
    </vt:vector>
  </TitlesOfParts>
  <Company>Cooper University Hospital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EKGs and Pacemakers</dc:title>
  <dc:creator>hancock-michael</dc:creator>
  <cp:lastModifiedBy>hancock-michael</cp:lastModifiedBy>
  <cp:revision>67</cp:revision>
  <cp:lastPrinted>2015-02-15T15:41:37Z</cp:lastPrinted>
  <dcterms:created xsi:type="dcterms:W3CDTF">2015-02-13T01:45:17Z</dcterms:created>
  <dcterms:modified xsi:type="dcterms:W3CDTF">2015-05-05T11:44:25Z</dcterms:modified>
</cp:coreProperties>
</file>