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1"/>
  </p:handoutMasterIdLst>
  <p:sldIdLst>
    <p:sldId id="256" r:id="rId2"/>
    <p:sldId id="257" r:id="rId3"/>
    <p:sldId id="267" r:id="rId4"/>
    <p:sldId id="268" r:id="rId5"/>
    <p:sldId id="274" r:id="rId6"/>
    <p:sldId id="261" r:id="rId7"/>
    <p:sldId id="262" r:id="rId8"/>
    <p:sldId id="264" r:id="rId9"/>
    <p:sldId id="258" r:id="rId10"/>
    <p:sldId id="263" r:id="rId11"/>
    <p:sldId id="259" r:id="rId12"/>
    <p:sldId id="260" r:id="rId13"/>
    <p:sldId id="265" r:id="rId14"/>
    <p:sldId id="266" r:id="rId15"/>
    <p:sldId id="271" r:id="rId16"/>
    <p:sldId id="269" r:id="rId17"/>
    <p:sldId id="272" r:id="rId18"/>
    <p:sldId id="273"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7" d="100"/>
          <a:sy n="117" d="100"/>
        </p:scale>
        <p:origin x="-23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8C02A9-714E-4AFA-AEE2-5F86E74CD6B3}" type="datetimeFigureOut">
              <a:rPr lang="en-US" smtClean="0"/>
              <a:t>6/1/2015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FD7326-18BE-47D4-8058-4F35D75C98A7}" type="slidenum">
              <a:rPr lang="en-US" smtClean="0"/>
              <a:t>‹#›</a:t>
            </a:fld>
            <a:endParaRPr lang="en-US"/>
          </a:p>
        </p:txBody>
      </p:sp>
    </p:spTree>
    <p:extLst>
      <p:ext uri="{BB962C8B-B14F-4D97-AF65-F5344CB8AC3E}">
        <p14:creationId xmlns:p14="http://schemas.microsoft.com/office/powerpoint/2010/main" val="107285950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DB814EF-7622-4D80-AAE9-279056441A36}" type="datetimeFigureOut">
              <a:rPr lang="en-US" smtClean="0"/>
              <a:t>6/1/2015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814EF-7622-4D80-AAE9-279056441A36}" type="datetimeFigureOut">
              <a:rPr lang="en-US" smtClean="0"/>
              <a:t>6/1/2015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B814EF-7622-4D80-AAE9-279056441A36}" type="datetimeFigureOut">
              <a:rPr lang="en-US" smtClean="0"/>
              <a:t>6/1/2015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DB814EF-7622-4D80-AAE9-279056441A36}" type="datetimeFigureOut">
              <a:rPr lang="en-US" smtClean="0"/>
              <a:t>6/1/2015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B814EF-7622-4D80-AAE9-279056441A36}" type="datetimeFigureOut">
              <a:rPr lang="en-US" smtClean="0"/>
              <a:t>6/1/2015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B814EF-7622-4D80-AAE9-279056441A36}" type="datetimeFigureOut">
              <a:rPr lang="en-US" smtClean="0"/>
              <a:t>6/1/2015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814EF-7622-4D80-AAE9-279056441A36}" type="datetimeFigureOut">
              <a:rPr lang="en-US" smtClean="0"/>
              <a:t>6/1/2015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814EF-7622-4D80-AAE9-279056441A36}" type="datetimeFigureOut">
              <a:rPr lang="en-US" smtClean="0"/>
              <a:t>6/1/2015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DBB62-4CD2-492C-B971-C7149C83425F}"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DB814EF-7622-4D80-AAE9-279056441A36}" type="datetimeFigureOut">
              <a:rPr lang="en-US" smtClean="0"/>
              <a:t>6/1/2015</a:t>
            </a:fld>
            <a:endParaRPr lang="en-US"/>
          </a:p>
        </p:txBody>
      </p:sp>
      <p:sp>
        <p:nvSpPr>
          <p:cNvPr id="9" name="Slide Number Placeholder 8"/>
          <p:cNvSpPr>
            <a:spLocks noGrp="1"/>
          </p:cNvSpPr>
          <p:nvPr>
            <p:ph type="sldNum" sz="quarter" idx="11"/>
          </p:nvPr>
        </p:nvSpPr>
        <p:spPr/>
        <p:txBody>
          <a:bodyPr/>
          <a:lstStyle/>
          <a:p>
            <a:fld id="{25BDBB62-4CD2-492C-B971-C7149C83425F}"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814EF-7622-4D80-AAE9-279056441A36}" type="datetimeFigureOut">
              <a:rPr lang="en-US" smtClean="0"/>
              <a:t>6/1/2015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814EF-7622-4D80-AAE9-279056441A36}" type="datetimeFigureOut">
              <a:rPr lang="en-US" smtClean="0"/>
              <a:t>6/1/2015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DBB62-4CD2-492C-B971-C7149C8342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5BDBB62-4CD2-492C-B971-C7149C83425F}"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DB814EF-7622-4D80-AAE9-279056441A36}" type="datetimeFigureOut">
              <a:rPr lang="en-US" smtClean="0"/>
              <a:t>6/1/2015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000" dirty="0" smtClean="0"/>
              <a:t>Extra-Corporeal Membrane Oxygenation</a:t>
            </a:r>
            <a:r>
              <a:rPr lang="en-US" dirty="0" smtClean="0"/>
              <a:t/>
            </a:r>
            <a:br>
              <a:rPr lang="en-US" dirty="0" smtClean="0"/>
            </a:br>
            <a:r>
              <a:rPr lang="en-US" dirty="0" smtClean="0"/>
              <a:t>(ECMO)</a:t>
            </a:r>
            <a:endParaRPr lang="en-US" dirty="0"/>
          </a:p>
        </p:txBody>
      </p:sp>
      <p:sp>
        <p:nvSpPr>
          <p:cNvPr id="3" name="Subtitle 2"/>
          <p:cNvSpPr>
            <a:spLocks noGrp="1"/>
          </p:cNvSpPr>
          <p:nvPr>
            <p:ph type="subTitle" idx="1"/>
          </p:nvPr>
        </p:nvSpPr>
        <p:spPr/>
        <p:txBody>
          <a:bodyPr/>
          <a:lstStyle/>
          <a:p>
            <a:r>
              <a:rPr lang="en-US" dirty="0" smtClean="0"/>
              <a:t>Cooper University Hospital</a:t>
            </a:r>
          </a:p>
          <a:p>
            <a:r>
              <a:rPr lang="en-US" dirty="0" smtClean="0"/>
              <a:t>Michael F. Hancock, CCP</a:t>
            </a:r>
            <a:endParaRPr lang="en-US" dirty="0"/>
          </a:p>
        </p:txBody>
      </p:sp>
    </p:spTree>
    <p:extLst>
      <p:ext uri="{BB962C8B-B14F-4D97-AF65-F5344CB8AC3E}">
        <p14:creationId xmlns:p14="http://schemas.microsoft.com/office/powerpoint/2010/main" val="42027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Types of ECMO</a:t>
            </a:r>
            <a:endParaRPr lang="en-US" dirty="0"/>
          </a:p>
        </p:txBody>
      </p:sp>
      <p:sp>
        <p:nvSpPr>
          <p:cNvPr id="3" name="Content Placeholder 2"/>
          <p:cNvSpPr>
            <a:spLocks noGrp="1"/>
          </p:cNvSpPr>
          <p:nvPr>
            <p:ph idx="1"/>
          </p:nvPr>
        </p:nvSpPr>
        <p:spPr/>
        <p:txBody>
          <a:bodyPr/>
          <a:lstStyle/>
          <a:p>
            <a:r>
              <a:rPr lang="en-US" dirty="0" smtClean="0"/>
              <a:t>Type of ECMO chosen is based upon the patients cardiac function</a:t>
            </a:r>
          </a:p>
          <a:p>
            <a:r>
              <a:rPr lang="en-US" dirty="0" smtClean="0"/>
              <a:t>V-V ECMO (</a:t>
            </a:r>
            <a:r>
              <a:rPr lang="en-US" dirty="0" err="1" smtClean="0"/>
              <a:t>veno</a:t>
            </a:r>
            <a:r>
              <a:rPr lang="en-US" dirty="0" smtClean="0"/>
              <a:t>-venous)-</a:t>
            </a:r>
          </a:p>
          <a:p>
            <a:pPr lvl="1"/>
            <a:r>
              <a:rPr lang="en-US" dirty="0" smtClean="0"/>
              <a:t>Used for isolated respiratory failure</a:t>
            </a:r>
          </a:p>
          <a:p>
            <a:r>
              <a:rPr lang="en-US" dirty="0" smtClean="0"/>
              <a:t>V-A ECMO (</a:t>
            </a:r>
            <a:r>
              <a:rPr lang="en-US" dirty="0" err="1" smtClean="0"/>
              <a:t>veno</a:t>
            </a:r>
            <a:r>
              <a:rPr lang="en-US" dirty="0" smtClean="0"/>
              <a:t>-arterial)-</a:t>
            </a:r>
          </a:p>
          <a:p>
            <a:pPr lvl="1"/>
            <a:r>
              <a:rPr lang="en-US" dirty="0" smtClean="0"/>
              <a:t>Used for both cardiac and respiratory failure</a:t>
            </a:r>
            <a:endParaRPr lang="en-US" dirty="0"/>
          </a:p>
        </p:txBody>
      </p:sp>
    </p:spTree>
    <p:extLst>
      <p:ext uri="{BB962C8B-B14F-4D97-AF65-F5344CB8AC3E}">
        <p14:creationId xmlns:p14="http://schemas.microsoft.com/office/powerpoint/2010/main" val="318095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1143000"/>
          </a:xfrm>
        </p:spPr>
        <p:txBody>
          <a:bodyPr/>
          <a:lstStyle/>
          <a:p>
            <a:pPr lvl="0" algn="ctr"/>
            <a:r>
              <a:rPr lang="en-US" sz="4000" u="sng" dirty="0"/>
              <a:t>Indications</a:t>
            </a:r>
            <a:r>
              <a:rPr lang="en-US" sz="4000" dirty="0"/>
              <a:t>- acute and reversible condition</a:t>
            </a:r>
            <a:r>
              <a:rPr lang="en-US" sz="4800" dirty="0"/>
              <a:t/>
            </a:r>
            <a:br>
              <a:rPr lang="en-US" sz="4800" dirty="0"/>
            </a:br>
            <a:endParaRPr lang="en-US" dirty="0"/>
          </a:p>
        </p:txBody>
      </p:sp>
      <p:sp>
        <p:nvSpPr>
          <p:cNvPr id="3" name="Content Placeholder 2"/>
          <p:cNvSpPr>
            <a:spLocks noGrp="1"/>
          </p:cNvSpPr>
          <p:nvPr>
            <p:ph idx="1"/>
          </p:nvPr>
        </p:nvSpPr>
        <p:spPr>
          <a:xfrm>
            <a:off x="457200" y="1600200"/>
            <a:ext cx="7620000" cy="5105400"/>
          </a:xfrm>
        </p:spPr>
        <p:txBody>
          <a:bodyPr>
            <a:normAutofit/>
          </a:bodyPr>
          <a:lstStyle/>
          <a:p>
            <a:pPr lvl="1"/>
            <a:r>
              <a:rPr lang="en-US" u="sng" dirty="0" smtClean="0"/>
              <a:t>Adult</a:t>
            </a:r>
            <a:endParaRPr lang="en-US" dirty="0"/>
          </a:p>
          <a:p>
            <a:pPr lvl="2"/>
            <a:r>
              <a:rPr lang="en-US" dirty="0"/>
              <a:t>Acute Pulmonary Failure</a:t>
            </a:r>
          </a:p>
          <a:p>
            <a:pPr lvl="3"/>
            <a:r>
              <a:rPr lang="en-US" dirty="0"/>
              <a:t>Caused by pulmonary embolism</a:t>
            </a:r>
          </a:p>
          <a:p>
            <a:pPr lvl="2"/>
            <a:r>
              <a:rPr lang="en-US" dirty="0"/>
              <a:t>Acute Respiratory Distress</a:t>
            </a:r>
          </a:p>
          <a:p>
            <a:pPr lvl="3"/>
            <a:r>
              <a:rPr lang="en-US" dirty="0"/>
              <a:t>Can be caused by infection</a:t>
            </a:r>
          </a:p>
          <a:p>
            <a:pPr lvl="2"/>
            <a:r>
              <a:rPr lang="en-US" dirty="0"/>
              <a:t>Traumatic lung injury</a:t>
            </a:r>
          </a:p>
          <a:p>
            <a:pPr lvl="2"/>
            <a:r>
              <a:rPr lang="en-US" dirty="0"/>
              <a:t>Post-cardiac surgery with pulmonary and/or cardiac failure</a:t>
            </a:r>
          </a:p>
          <a:p>
            <a:pPr lvl="2"/>
            <a:r>
              <a:rPr lang="en-US" dirty="0"/>
              <a:t>Cardiac Failure</a:t>
            </a:r>
          </a:p>
          <a:p>
            <a:pPr lvl="3"/>
            <a:r>
              <a:rPr lang="en-US" dirty="0"/>
              <a:t>Acute</a:t>
            </a:r>
          </a:p>
          <a:p>
            <a:pPr lvl="4"/>
            <a:r>
              <a:rPr lang="en-US" dirty="0"/>
              <a:t>MI </a:t>
            </a:r>
          </a:p>
          <a:p>
            <a:pPr lvl="4"/>
            <a:r>
              <a:rPr lang="en-US" dirty="0"/>
              <a:t>Unable to wean off CPB</a:t>
            </a:r>
          </a:p>
          <a:p>
            <a:pPr lvl="4"/>
            <a:r>
              <a:rPr lang="en-US" dirty="0"/>
              <a:t>Cardiogenic Shock</a:t>
            </a:r>
          </a:p>
          <a:p>
            <a:pPr lvl="3"/>
            <a:r>
              <a:rPr lang="en-US" dirty="0"/>
              <a:t>CHF</a:t>
            </a:r>
          </a:p>
          <a:p>
            <a:pPr lvl="2"/>
            <a:r>
              <a:rPr lang="en-US" dirty="0"/>
              <a:t>Bridge to transplant</a:t>
            </a:r>
          </a:p>
          <a:p>
            <a:pPr lvl="3"/>
            <a:r>
              <a:rPr lang="en-US" dirty="0"/>
              <a:t>Lung or </a:t>
            </a:r>
            <a:r>
              <a:rPr lang="en-US" dirty="0" smtClean="0"/>
              <a:t>Heart</a:t>
            </a:r>
          </a:p>
          <a:p>
            <a:pPr lvl="2"/>
            <a:r>
              <a:rPr lang="en-US" dirty="0" smtClean="0"/>
              <a:t>Sepsis</a:t>
            </a:r>
            <a:endParaRPr lang="en-US" dirty="0"/>
          </a:p>
          <a:p>
            <a:endParaRPr lang="en-US" dirty="0"/>
          </a:p>
        </p:txBody>
      </p:sp>
    </p:spTree>
    <p:extLst>
      <p:ext uri="{BB962C8B-B14F-4D97-AF65-F5344CB8AC3E}">
        <p14:creationId xmlns:p14="http://schemas.microsoft.com/office/powerpoint/2010/main" val="3508065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pPr lvl="1"/>
            <a:r>
              <a:rPr lang="en-US" u="sng" dirty="0"/>
              <a:t>Pediatric</a:t>
            </a:r>
            <a:endParaRPr lang="en-US" dirty="0"/>
          </a:p>
          <a:p>
            <a:pPr lvl="2"/>
            <a:r>
              <a:rPr lang="en-US" u="sng" dirty="0" err="1"/>
              <a:t>Persistant</a:t>
            </a:r>
            <a:r>
              <a:rPr lang="en-US" u="sng" dirty="0"/>
              <a:t> Pulmonary HTN in Newborn</a:t>
            </a:r>
            <a:r>
              <a:rPr lang="en-US" dirty="0"/>
              <a:t>- not seen much</a:t>
            </a:r>
          </a:p>
          <a:p>
            <a:pPr lvl="3"/>
            <a:r>
              <a:rPr lang="en-US" dirty="0"/>
              <a:t>Happens if fetal shunts don’t close</a:t>
            </a:r>
          </a:p>
          <a:p>
            <a:pPr lvl="3"/>
            <a:r>
              <a:rPr lang="en-US" dirty="0"/>
              <a:t>Cardiac problems causing </a:t>
            </a:r>
            <a:r>
              <a:rPr lang="en-US" dirty="0" err="1"/>
              <a:t>pulm</a:t>
            </a:r>
            <a:r>
              <a:rPr lang="en-US" dirty="0"/>
              <a:t>. HTN, and </a:t>
            </a:r>
            <a:r>
              <a:rPr lang="en-US" dirty="0" err="1"/>
              <a:t>pulm</a:t>
            </a:r>
            <a:r>
              <a:rPr lang="en-US" dirty="0"/>
              <a:t> edema</a:t>
            </a:r>
          </a:p>
          <a:p>
            <a:pPr lvl="3"/>
            <a:r>
              <a:rPr lang="en-US" dirty="0"/>
              <a:t>Hypoxia or acidosis causing </a:t>
            </a:r>
            <a:r>
              <a:rPr lang="en-US" dirty="0" err="1"/>
              <a:t>pulm</a:t>
            </a:r>
            <a:r>
              <a:rPr lang="en-US" dirty="0"/>
              <a:t> constriction </a:t>
            </a:r>
          </a:p>
          <a:p>
            <a:pPr lvl="3"/>
            <a:r>
              <a:rPr lang="en-US" dirty="0"/>
              <a:t>Born with small lungs </a:t>
            </a:r>
          </a:p>
          <a:p>
            <a:pPr lvl="3"/>
            <a:r>
              <a:rPr lang="en-US" u="sng" dirty="0"/>
              <a:t>Treatment- </a:t>
            </a:r>
            <a:endParaRPr lang="en-US" dirty="0"/>
          </a:p>
          <a:p>
            <a:pPr lvl="4"/>
            <a:r>
              <a:rPr lang="en-US" dirty="0"/>
              <a:t>Ventilation</a:t>
            </a:r>
          </a:p>
          <a:p>
            <a:pPr lvl="5"/>
            <a:r>
              <a:rPr lang="en-US" dirty="0"/>
              <a:t>High Flow Ventilation- fast in/out breaths</a:t>
            </a:r>
          </a:p>
          <a:p>
            <a:pPr lvl="4"/>
            <a:r>
              <a:rPr lang="en-US" dirty="0"/>
              <a:t>Nitric Oxide- pulmonary vessel vasodilator</a:t>
            </a:r>
          </a:p>
          <a:p>
            <a:pPr lvl="4"/>
            <a:r>
              <a:rPr lang="en-US" dirty="0"/>
              <a:t>Alkalosis- dilates pulmonary vessels</a:t>
            </a:r>
          </a:p>
          <a:p>
            <a:pPr lvl="4"/>
            <a:r>
              <a:rPr lang="en-US" dirty="0"/>
              <a:t>ECMO- last resort</a:t>
            </a:r>
          </a:p>
          <a:p>
            <a:pPr lvl="2"/>
            <a:r>
              <a:rPr lang="en-US" u="sng" dirty="0"/>
              <a:t>Meconium Aspiration</a:t>
            </a:r>
            <a:r>
              <a:rPr lang="en-US" dirty="0"/>
              <a:t>- green poop gets in babies lungs (MOST COMMON)</a:t>
            </a:r>
          </a:p>
          <a:p>
            <a:pPr lvl="3"/>
            <a:r>
              <a:rPr lang="en-US" dirty="0"/>
              <a:t>Baby pre-mature pooping in fetus, then inhales poop</a:t>
            </a:r>
          </a:p>
          <a:p>
            <a:pPr lvl="3"/>
            <a:r>
              <a:rPr lang="en-US" dirty="0"/>
              <a:t>Can detect by testing amniotic fluid when water breaks</a:t>
            </a:r>
          </a:p>
          <a:p>
            <a:pPr lvl="3"/>
            <a:r>
              <a:rPr lang="en-US" dirty="0"/>
              <a:t>Causes inflammation and edema</a:t>
            </a:r>
          </a:p>
          <a:p>
            <a:pPr lvl="3"/>
            <a:r>
              <a:rPr lang="en-US" dirty="0"/>
              <a:t>Meconium blocks the airways and constricts them</a:t>
            </a:r>
          </a:p>
          <a:p>
            <a:pPr lvl="3"/>
            <a:r>
              <a:rPr lang="en-US" u="sng" dirty="0"/>
              <a:t>Treatment-</a:t>
            </a:r>
            <a:r>
              <a:rPr lang="en-US" dirty="0"/>
              <a:t> suction out poop, give O2 until poop clears out, HFV, NO, ECMO</a:t>
            </a:r>
          </a:p>
          <a:p>
            <a:pPr lvl="2"/>
            <a:r>
              <a:rPr lang="en-US" u="sng" dirty="0"/>
              <a:t>Sepsis</a:t>
            </a:r>
            <a:r>
              <a:rPr lang="en-US" dirty="0"/>
              <a:t>- infection, bacterial or viral</a:t>
            </a:r>
          </a:p>
          <a:p>
            <a:pPr lvl="3"/>
            <a:r>
              <a:rPr lang="en-US" dirty="0"/>
              <a:t>Premature babies get infections commonly</a:t>
            </a:r>
          </a:p>
          <a:p>
            <a:endParaRPr lang="en-US" dirty="0"/>
          </a:p>
        </p:txBody>
      </p:sp>
    </p:spTree>
    <p:extLst>
      <p:ext uri="{BB962C8B-B14F-4D97-AF65-F5344CB8AC3E}">
        <p14:creationId xmlns:p14="http://schemas.microsoft.com/office/powerpoint/2010/main" val="1973910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ECMO Contraindications</a:t>
            </a:r>
            <a:endParaRPr lang="en-US" dirty="0"/>
          </a:p>
        </p:txBody>
      </p:sp>
      <p:sp>
        <p:nvSpPr>
          <p:cNvPr id="3" name="Content Placeholder 2"/>
          <p:cNvSpPr>
            <a:spLocks noGrp="1"/>
          </p:cNvSpPr>
          <p:nvPr>
            <p:ph idx="1"/>
          </p:nvPr>
        </p:nvSpPr>
        <p:spPr/>
        <p:txBody>
          <a:bodyPr/>
          <a:lstStyle/>
          <a:p>
            <a:r>
              <a:rPr lang="en-US" dirty="0" smtClean="0"/>
              <a:t>Sepsis</a:t>
            </a:r>
          </a:p>
          <a:p>
            <a:r>
              <a:rPr lang="en-US" dirty="0" smtClean="0"/>
              <a:t>Severe multi-organ failure</a:t>
            </a:r>
          </a:p>
          <a:p>
            <a:r>
              <a:rPr lang="en-US" dirty="0" smtClean="0"/>
              <a:t>Uncontrolled bleeding</a:t>
            </a:r>
          </a:p>
          <a:p>
            <a:r>
              <a:rPr lang="en-US" dirty="0" smtClean="0"/>
              <a:t>Malignancy</a:t>
            </a:r>
          </a:p>
          <a:p>
            <a:r>
              <a:rPr lang="en-US" dirty="0" smtClean="0"/>
              <a:t>Severe old age</a:t>
            </a:r>
          </a:p>
          <a:p>
            <a:r>
              <a:rPr lang="en-US" dirty="0" smtClean="0"/>
              <a:t>Brain dead</a:t>
            </a:r>
          </a:p>
          <a:p>
            <a:r>
              <a:rPr lang="en-US" dirty="0" smtClean="0"/>
              <a:t>Dead gut</a:t>
            </a:r>
          </a:p>
          <a:p>
            <a:r>
              <a:rPr lang="en-US" dirty="0" smtClean="0"/>
              <a:t>No chance of survival…</a:t>
            </a:r>
            <a:endParaRPr lang="en-US" dirty="0"/>
          </a:p>
        </p:txBody>
      </p:sp>
    </p:spTree>
    <p:extLst>
      <p:ext uri="{BB962C8B-B14F-4D97-AF65-F5344CB8AC3E}">
        <p14:creationId xmlns:p14="http://schemas.microsoft.com/office/powerpoint/2010/main" val="1784470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2370" y="2362200"/>
            <a:ext cx="5590429" cy="4495800"/>
          </a:xfrm>
          <a:prstGeom prst="rect">
            <a:avLst/>
          </a:prstGeom>
        </p:spPr>
      </p:pic>
      <p:sp>
        <p:nvSpPr>
          <p:cNvPr id="2" name="Title 1"/>
          <p:cNvSpPr>
            <a:spLocks noGrp="1"/>
          </p:cNvSpPr>
          <p:nvPr>
            <p:ph type="title"/>
          </p:nvPr>
        </p:nvSpPr>
        <p:spPr/>
        <p:txBody>
          <a:bodyPr/>
          <a:lstStyle/>
          <a:p>
            <a:r>
              <a:rPr lang="en-US" dirty="0" smtClean="0"/>
              <a:t>ECMO Circuit</a:t>
            </a:r>
            <a:endParaRPr lang="en-US" dirty="0"/>
          </a:p>
        </p:txBody>
      </p:sp>
      <p:sp>
        <p:nvSpPr>
          <p:cNvPr id="5" name="Content Placeholder 4"/>
          <p:cNvSpPr>
            <a:spLocks noGrp="1"/>
          </p:cNvSpPr>
          <p:nvPr>
            <p:ph idx="1"/>
          </p:nvPr>
        </p:nvSpPr>
        <p:spPr/>
        <p:txBody>
          <a:bodyPr/>
          <a:lstStyle/>
          <a:p>
            <a:r>
              <a:rPr lang="en-US" dirty="0" smtClean="0"/>
              <a:t>Circuit:</a:t>
            </a:r>
          </a:p>
          <a:p>
            <a:pPr lvl="1"/>
            <a:r>
              <a:rPr lang="en-US" dirty="0" smtClean="0"/>
              <a:t>3/8” Tubing</a:t>
            </a:r>
          </a:p>
          <a:p>
            <a:pPr lvl="1"/>
            <a:r>
              <a:rPr lang="en-US" dirty="0" smtClean="0"/>
              <a:t>Centrifugal Pump</a:t>
            </a:r>
            <a:endParaRPr lang="en-US" dirty="0"/>
          </a:p>
          <a:p>
            <a:pPr lvl="2"/>
            <a:r>
              <a:rPr lang="en-US" dirty="0"/>
              <a:t>Medtronic Bio-</a:t>
            </a:r>
            <a:r>
              <a:rPr lang="en-US" dirty="0" err="1"/>
              <a:t>Medicus</a:t>
            </a:r>
            <a:r>
              <a:rPr lang="en-US" dirty="0"/>
              <a:t> Pump</a:t>
            </a:r>
          </a:p>
          <a:p>
            <a:pPr lvl="2"/>
            <a:r>
              <a:rPr lang="en-US" dirty="0" err="1"/>
              <a:t>Maquet</a:t>
            </a:r>
            <a:r>
              <a:rPr lang="en-US" dirty="0"/>
              <a:t> </a:t>
            </a:r>
            <a:r>
              <a:rPr lang="en-US" dirty="0" err="1"/>
              <a:t>RotaFlow</a:t>
            </a:r>
            <a:r>
              <a:rPr lang="en-US" dirty="0"/>
              <a:t> Pump</a:t>
            </a:r>
          </a:p>
          <a:p>
            <a:pPr lvl="2"/>
            <a:r>
              <a:rPr lang="en-US" dirty="0" err="1"/>
              <a:t>CentriMag</a:t>
            </a:r>
            <a:r>
              <a:rPr lang="en-US" dirty="0"/>
              <a:t> </a:t>
            </a:r>
            <a:r>
              <a:rPr lang="en-US" dirty="0" smtClean="0"/>
              <a:t> </a:t>
            </a:r>
          </a:p>
          <a:p>
            <a:pPr lvl="1"/>
            <a:r>
              <a:rPr lang="en-US" dirty="0" smtClean="0"/>
              <a:t>Console</a:t>
            </a:r>
          </a:p>
          <a:p>
            <a:pPr lvl="1"/>
            <a:r>
              <a:rPr lang="en-US" dirty="0" smtClean="0"/>
              <a:t>Blender- Gas Lines</a:t>
            </a:r>
          </a:p>
          <a:p>
            <a:pPr lvl="1"/>
            <a:r>
              <a:rPr lang="en-US" dirty="0" smtClean="0"/>
              <a:t>Oxygenator</a:t>
            </a:r>
          </a:p>
          <a:p>
            <a:pPr lvl="1"/>
            <a:r>
              <a:rPr lang="en-US" dirty="0" smtClean="0"/>
              <a:t>Heater-Cooler</a:t>
            </a:r>
          </a:p>
          <a:p>
            <a:pPr lvl="1"/>
            <a:r>
              <a:rPr lang="en-US" dirty="0" smtClean="0"/>
              <a:t>Flow Probe</a:t>
            </a:r>
          </a:p>
          <a:p>
            <a:pPr marL="411480" lvl="1" indent="0">
              <a:buNone/>
            </a:pPr>
            <a:endParaRPr lang="en-US" dirty="0"/>
          </a:p>
        </p:txBody>
      </p:sp>
    </p:spTree>
    <p:extLst>
      <p:ext uri="{BB962C8B-B14F-4D97-AF65-F5344CB8AC3E}">
        <p14:creationId xmlns:p14="http://schemas.microsoft.com/office/powerpoint/2010/main" val="194379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ECMO Circuit</a:t>
            </a:r>
            <a:endParaRPr lang="en-US" dirty="0"/>
          </a:p>
        </p:txBody>
      </p:sp>
      <p:sp>
        <p:nvSpPr>
          <p:cNvPr id="3" name="Content Placeholder 2"/>
          <p:cNvSpPr>
            <a:spLocks noGrp="1"/>
          </p:cNvSpPr>
          <p:nvPr>
            <p:ph idx="1"/>
          </p:nvPr>
        </p:nvSpPr>
        <p:spPr/>
        <p:txBody>
          <a:bodyPr/>
          <a:lstStyle/>
          <a:p>
            <a:r>
              <a:rPr lang="en-US" dirty="0" smtClean="0"/>
              <a:t>What we control:</a:t>
            </a:r>
          </a:p>
          <a:p>
            <a:pPr lvl="1"/>
            <a:r>
              <a:rPr lang="en-US" u="sng" dirty="0" smtClean="0"/>
              <a:t>Blood Flow Rate</a:t>
            </a:r>
          </a:p>
          <a:p>
            <a:pPr lvl="2"/>
            <a:r>
              <a:rPr lang="en-US" dirty="0" smtClean="0"/>
              <a:t>Adjusting RPM on pump console</a:t>
            </a:r>
          </a:p>
          <a:p>
            <a:pPr lvl="2"/>
            <a:r>
              <a:rPr lang="en-US" dirty="0" smtClean="0"/>
              <a:t>Relies on Preload and Afterload</a:t>
            </a:r>
          </a:p>
          <a:p>
            <a:pPr lvl="2"/>
            <a:r>
              <a:rPr lang="en-US" dirty="0" smtClean="0"/>
              <a:t>V-A: Represents Cardiac Output (oxygenated)</a:t>
            </a:r>
          </a:p>
          <a:p>
            <a:pPr lvl="3"/>
            <a:r>
              <a:rPr lang="en-US" dirty="0" smtClean="0"/>
              <a:t>Blood flow bypasses the Heart and Lungs</a:t>
            </a:r>
          </a:p>
          <a:p>
            <a:pPr lvl="2"/>
            <a:r>
              <a:rPr lang="en-US" dirty="0" smtClean="0"/>
              <a:t>V-V: How much blood we oxygenate per minute</a:t>
            </a:r>
          </a:p>
          <a:p>
            <a:pPr lvl="3"/>
            <a:r>
              <a:rPr lang="en-US" dirty="0" smtClean="0"/>
              <a:t>Goal is to capture &gt; 70% of C.O.</a:t>
            </a:r>
          </a:p>
          <a:p>
            <a:pPr lvl="3"/>
            <a:r>
              <a:rPr lang="en-US" dirty="0" smtClean="0"/>
              <a:t>All blood still goes through Heart and Lungs</a:t>
            </a:r>
          </a:p>
          <a:p>
            <a:pPr lvl="1"/>
            <a:r>
              <a:rPr lang="en-US" u="sng" dirty="0" smtClean="0"/>
              <a:t>Heater-Cooler Temp</a:t>
            </a:r>
          </a:p>
          <a:p>
            <a:pPr lvl="2"/>
            <a:r>
              <a:rPr lang="en-US" dirty="0" smtClean="0"/>
              <a:t>Warm or Cool the Blood</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7656" t="7551" r="34910" b="8948"/>
          <a:stretch/>
        </p:blipFill>
        <p:spPr>
          <a:xfrm>
            <a:off x="6400800" y="2286000"/>
            <a:ext cx="1796439" cy="2247900"/>
          </a:xfrm>
          <a:prstGeom prst="rect">
            <a:avLst/>
          </a:prstGeom>
        </p:spPr>
      </p:pic>
    </p:spTree>
    <p:extLst>
      <p:ext uri="{BB962C8B-B14F-4D97-AF65-F5344CB8AC3E}">
        <p14:creationId xmlns:p14="http://schemas.microsoft.com/office/powerpoint/2010/main" val="1648955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ECMO Circuit</a:t>
            </a:r>
            <a:endParaRPr lang="en-US" dirty="0"/>
          </a:p>
        </p:txBody>
      </p:sp>
      <p:sp>
        <p:nvSpPr>
          <p:cNvPr id="3" name="Content Placeholder 2"/>
          <p:cNvSpPr>
            <a:spLocks noGrp="1"/>
          </p:cNvSpPr>
          <p:nvPr>
            <p:ph idx="1"/>
          </p:nvPr>
        </p:nvSpPr>
        <p:spPr>
          <a:xfrm>
            <a:off x="457200" y="1600200"/>
            <a:ext cx="5029200" cy="4800600"/>
          </a:xfrm>
        </p:spPr>
        <p:txBody>
          <a:bodyPr/>
          <a:lstStyle/>
          <a:p>
            <a:r>
              <a:rPr lang="en-US" u="sng" dirty="0" smtClean="0"/>
              <a:t>What We Control:</a:t>
            </a:r>
          </a:p>
          <a:p>
            <a:pPr lvl="1"/>
            <a:r>
              <a:rPr lang="en-US" u="sng" dirty="0" smtClean="0"/>
              <a:t>Sweep</a:t>
            </a:r>
            <a:r>
              <a:rPr lang="en-US" u="sng" dirty="0"/>
              <a:t>: Gas flow rate</a:t>
            </a:r>
          </a:p>
          <a:p>
            <a:pPr lvl="2"/>
            <a:r>
              <a:rPr lang="en-US" dirty="0"/>
              <a:t>Higher the Sweep, the more CO2 we get rid of </a:t>
            </a:r>
          </a:p>
          <a:p>
            <a:pPr lvl="2"/>
            <a:r>
              <a:rPr lang="en-US" dirty="0"/>
              <a:t>Usually is set to around twice your pump flow</a:t>
            </a:r>
          </a:p>
          <a:p>
            <a:pPr lvl="1"/>
            <a:r>
              <a:rPr lang="en-US" u="sng" dirty="0"/>
              <a:t>FiO2</a:t>
            </a:r>
          </a:p>
          <a:p>
            <a:pPr lvl="2"/>
            <a:r>
              <a:rPr lang="en-US" dirty="0"/>
              <a:t>Usually remains at 100% until weaning is started</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1013" y="3836890"/>
            <a:ext cx="1281612" cy="302003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533400"/>
            <a:ext cx="1509638" cy="3297050"/>
          </a:xfrm>
          <a:prstGeom prst="rect">
            <a:avLst/>
          </a:prstGeom>
        </p:spPr>
      </p:pic>
    </p:spTree>
    <p:extLst>
      <p:ext uri="{BB962C8B-B14F-4D97-AF65-F5344CB8AC3E}">
        <p14:creationId xmlns:p14="http://schemas.microsoft.com/office/powerpoint/2010/main" val="2651094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V-V ECMO</a:t>
            </a:r>
            <a:endParaRPr lang="en-US" dirty="0"/>
          </a:p>
        </p:txBody>
      </p:sp>
      <p:sp>
        <p:nvSpPr>
          <p:cNvPr id="3" name="Content Placeholder 2"/>
          <p:cNvSpPr>
            <a:spLocks noGrp="1"/>
          </p:cNvSpPr>
          <p:nvPr>
            <p:ph idx="1"/>
          </p:nvPr>
        </p:nvSpPr>
        <p:spPr/>
        <p:txBody>
          <a:bodyPr>
            <a:normAutofit lnSpcReduction="10000"/>
          </a:bodyPr>
          <a:lstStyle/>
          <a:p>
            <a:r>
              <a:rPr lang="en-US" dirty="0" smtClean="0"/>
              <a:t>Utilize the ECMO circuit to oxygenate the blood and reduce the level of ventilator support</a:t>
            </a:r>
          </a:p>
          <a:p>
            <a:pPr lvl="1"/>
            <a:r>
              <a:rPr lang="en-US" dirty="0" smtClean="0"/>
              <a:t>Provides oxygenation and CO2 removal while reducing ventilator-induced lung injury</a:t>
            </a:r>
          </a:p>
          <a:p>
            <a:pPr lvl="1"/>
            <a:r>
              <a:rPr lang="en-US" dirty="0"/>
              <a:t>Allow the lungs to “rest and heal</a:t>
            </a:r>
            <a:r>
              <a:rPr lang="en-US" dirty="0" smtClean="0"/>
              <a:t>”</a:t>
            </a:r>
          </a:p>
          <a:p>
            <a:pPr lvl="1"/>
            <a:r>
              <a:rPr lang="en-US" dirty="0" smtClean="0"/>
              <a:t>Offers NO cardiac support, no effect on BP or CO</a:t>
            </a:r>
          </a:p>
          <a:p>
            <a:r>
              <a:rPr lang="en-US" dirty="0" smtClean="0"/>
              <a:t>Function:</a:t>
            </a:r>
          </a:p>
          <a:p>
            <a:pPr lvl="1"/>
            <a:r>
              <a:rPr lang="en-US" dirty="0"/>
              <a:t>Steals venous blood at a given </a:t>
            </a:r>
            <a:r>
              <a:rPr lang="en-US" dirty="0" smtClean="0"/>
              <a:t>rate	</a:t>
            </a:r>
          </a:p>
          <a:p>
            <a:pPr lvl="1"/>
            <a:r>
              <a:rPr lang="en-US" dirty="0" smtClean="0"/>
              <a:t>Oxygenates it</a:t>
            </a:r>
          </a:p>
          <a:p>
            <a:pPr lvl="1"/>
            <a:r>
              <a:rPr lang="en-US" dirty="0" smtClean="0"/>
              <a:t>Returns the oxygenated blood to a vein near the RA</a:t>
            </a:r>
          </a:p>
          <a:p>
            <a:r>
              <a:rPr lang="en-US" dirty="0" smtClean="0"/>
              <a:t>Goal: </a:t>
            </a:r>
          </a:p>
          <a:p>
            <a:pPr lvl="1"/>
            <a:r>
              <a:rPr lang="en-US" dirty="0" smtClean="0"/>
              <a:t>Capture &gt; 70% of C.O.</a:t>
            </a:r>
          </a:p>
          <a:p>
            <a:pPr lvl="2"/>
            <a:r>
              <a:rPr lang="en-US" dirty="0" smtClean="0"/>
              <a:t>The rest will rely on the lungs for oxygenation</a:t>
            </a:r>
          </a:p>
          <a:p>
            <a:pPr lvl="2"/>
            <a:r>
              <a:rPr lang="en-US" dirty="0" smtClean="0"/>
              <a:t>Leads to SpO2 of &lt;100% if lungs are bad</a:t>
            </a:r>
            <a:endParaRPr lang="en-US" dirty="0"/>
          </a:p>
          <a:p>
            <a:endParaRPr lang="en-US" dirty="0" smtClean="0"/>
          </a:p>
          <a:p>
            <a:pPr lvl="1"/>
            <a:endParaRPr lang="en-US" dirty="0"/>
          </a:p>
          <a:p>
            <a:pPr lvl="1"/>
            <a:endParaRPr lang="en-US" dirty="0" smtClean="0"/>
          </a:p>
        </p:txBody>
      </p:sp>
    </p:spTree>
    <p:extLst>
      <p:ext uri="{BB962C8B-B14F-4D97-AF65-F5344CB8AC3E}">
        <p14:creationId xmlns:p14="http://schemas.microsoft.com/office/powerpoint/2010/main" val="1358684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V-V ECMO</a:t>
            </a:r>
            <a:endParaRPr lang="en-US" dirty="0"/>
          </a:p>
        </p:txBody>
      </p:sp>
      <p:sp>
        <p:nvSpPr>
          <p:cNvPr id="3" name="Content Placeholder 2"/>
          <p:cNvSpPr>
            <a:spLocks noGrp="1"/>
          </p:cNvSpPr>
          <p:nvPr>
            <p:ph idx="1"/>
          </p:nvPr>
        </p:nvSpPr>
        <p:spPr>
          <a:xfrm>
            <a:off x="304800" y="1600200"/>
            <a:ext cx="4419600" cy="4800600"/>
          </a:xfrm>
        </p:spPr>
        <p:txBody>
          <a:bodyPr/>
          <a:lstStyle/>
          <a:p>
            <a:r>
              <a:rPr lang="en-US" u="sng" dirty="0"/>
              <a:t>Indications:</a:t>
            </a:r>
          </a:p>
          <a:p>
            <a:pPr lvl="1"/>
            <a:r>
              <a:rPr lang="en-US" b="1" dirty="0" smtClean="0"/>
              <a:t>ARDS                                          </a:t>
            </a:r>
            <a:r>
              <a:rPr lang="en-US" b="1" dirty="0" smtClean="0">
                <a:sym typeface="Wingdings" panose="05000000000000000000" pitchFamily="2" charset="2"/>
              </a:rPr>
              <a:t></a:t>
            </a:r>
            <a:endParaRPr lang="en-US" b="1" dirty="0"/>
          </a:p>
          <a:p>
            <a:pPr lvl="1"/>
            <a:r>
              <a:rPr lang="en-US" dirty="0" smtClean="0"/>
              <a:t>CO2 </a:t>
            </a:r>
            <a:r>
              <a:rPr lang="en-US" dirty="0"/>
              <a:t>retention with pCO2 &gt; 80</a:t>
            </a:r>
          </a:p>
          <a:p>
            <a:pPr lvl="1"/>
            <a:r>
              <a:rPr lang="en-US" dirty="0"/>
              <a:t>Pulmonary Embolism</a:t>
            </a:r>
          </a:p>
          <a:p>
            <a:pPr lvl="1"/>
            <a:r>
              <a:rPr lang="en-US" dirty="0"/>
              <a:t>Primary Graft Dysfunction after Lung Transplant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862639"/>
            <a:ext cx="2748432" cy="5389981"/>
          </a:xfrm>
          <a:prstGeom prst="rect">
            <a:avLst/>
          </a:prstGeom>
        </p:spPr>
      </p:pic>
    </p:spTree>
    <p:extLst>
      <p:ext uri="{BB962C8B-B14F-4D97-AF65-F5344CB8AC3E}">
        <p14:creationId xmlns:p14="http://schemas.microsoft.com/office/powerpoint/2010/main" val="691716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V-V ECMO </a:t>
            </a:r>
            <a:endParaRPr lang="en-US" dirty="0"/>
          </a:p>
        </p:txBody>
      </p:sp>
      <p:sp>
        <p:nvSpPr>
          <p:cNvPr id="3" name="Content Placeholder 2"/>
          <p:cNvSpPr>
            <a:spLocks noGrp="1"/>
          </p:cNvSpPr>
          <p:nvPr>
            <p:ph idx="1"/>
          </p:nvPr>
        </p:nvSpPr>
        <p:spPr>
          <a:xfrm>
            <a:off x="457200" y="1600200"/>
            <a:ext cx="4800600" cy="4800600"/>
          </a:xfrm>
        </p:spPr>
        <p:txBody>
          <a:bodyPr/>
          <a:lstStyle/>
          <a:p>
            <a:r>
              <a:rPr lang="en-US" b="1" u="sng" dirty="0" err="1" smtClean="0"/>
              <a:t>Cannulation</a:t>
            </a:r>
            <a:r>
              <a:rPr lang="en-US" b="1" u="sng" dirty="0" smtClean="0"/>
              <a:t> Option # 1</a:t>
            </a:r>
          </a:p>
          <a:p>
            <a:pPr lvl="1"/>
            <a:r>
              <a:rPr lang="en-US" u="sng" dirty="0" smtClean="0"/>
              <a:t>Access</a:t>
            </a:r>
            <a:r>
              <a:rPr lang="en-US" dirty="0" smtClean="0"/>
              <a:t>- Femoral Vein</a:t>
            </a:r>
          </a:p>
          <a:p>
            <a:pPr lvl="1"/>
            <a:r>
              <a:rPr lang="en-US" u="sng" dirty="0" smtClean="0"/>
              <a:t>Return</a:t>
            </a:r>
            <a:r>
              <a:rPr lang="en-US" dirty="0" smtClean="0"/>
              <a:t>- Right IJ</a:t>
            </a:r>
          </a:p>
          <a:p>
            <a:endParaRPr lang="en-US" dirty="0"/>
          </a:p>
          <a:p>
            <a:r>
              <a:rPr lang="en-US" dirty="0" smtClean="0"/>
              <a:t>Drains the blood from the IVC</a:t>
            </a:r>
          </a:p>
          <a:p>
            <a:endParaRPr lang="en-US" dirty="0" smtClean="0"/>
          </a:p>
          <a:p>
            <a:r>
              <a:rPr lang="en-US" dirty="0" smtClean="0"/>
              <a:t>Blood is returned to the Right IJ where it enters the RA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32197"/>
            <a:ext cx="1985439" cy="6858000"/>
          </a:xfrm>
          <a:prstGeom prst="rect">
            <a:avLst/>
          </a:prstGeom>
        </p:spPr>
      </p:pic>
    </p:spTree>
    <p:extLst>
      <p:ext uri="{BB962C8B-B14F-4D97-AF65-F5344CB8AC3E}">
        <p14:creationId xmlns:p14="http://schemas.microsoft.com/office/powerpoint/2010/main" val="1745449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V-V ECMO</a:t>
            </a:r>
            <a:endParaRPr lang="en-US" dirty="0"/>
          </a:p>
        </p:txBody>
      </p:sp>
      <p:sp>
        <p:nvSpPr>
          <p:cNvPr id="3" name="Content Placeholder 2"/>
          <p:cNvSpPr>
            <a:spLocks noGrp="1"/>
          </p:cNvSpPr>
          <p:nvPr>
            <p:ph idx="1"/>
          </p:nvPr>
        </p:nvSpPr>
        <p:spPr/>
        <p:txBody>
          <a:bodyPr/>
          <a:lstStyle/>
          <a:p>
            <a:r>
              <a:rPr lang="en-US" b="1" u="sng" dirty="0" err="1" smtClean="0"/>
              <a:t>Cannulation</a:t>
            </a:r>
            <a:r>
              <a:rPr lang="en-US" b="1" u="sng" dirty="0" smtClean="0"/>
              <a:t> Option # 2</a:t>
            </a:r>
          </a:p>
          <a:p>
            <a:pPr lvl="1"/>
            <a:r>
              <a:rPr lang="en-US" dirty="0" smtClean="0"/>
              <a:t>Avalon Cannula</a:t>
            </a:r>
          </a:p>
          <a:p>
            <a:pPr lvl="2"/>
            <a:r>
              <a:rPr lang="en-US" dirty="0" smtClean="0"/>
              <a:t>Dual Lumen catheter into Right IJ</a:t>
            </a:r>
          </a:p>
          <a:p>
            <a:pPr lvl="2"/>
            <a:r>
              <a:rPr lang="en-US" dirty="0" smtClean="0"/>
              <a:t>Drains blood from SVC/IVC</a:t>
            </a:r>
          </a:p>
          <a:p>
            <a:pPr lvl="2"/>
            <a:r>
              <a:rPr lang="en-US" dirty="0" smtClean="0"/>
              <a:t>Returns blood directly into RA</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200" t="14595" r="2800" b="7231"/>
          <a:stretch/>
        </p:blipFill>
        <p:spPr>
          <a:xfrm>
            <a:off x="1188720" y="3931920"/>
            <a:ext cx="3657600" cy="2286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0"/>
            <a:ext cx="3180849" cy="6858000"/>
          </a:xfrm>
          <a:prstGeom prst="rect">
            <a:avLst/>
          </a:prstGeom>
        </p:spPr>
      </p:pic>
    </p:spTree>
    <p:extLst>
      <p:ext uri="{BB962C8B-B14F-4D97-AF65-F5344CB8AC3E}">
        <p14:creationId xmlns:p14="http://schemas.microsoft.com/office/powerpoint/2010/main" val="3774550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 ECMO</a:t>
            </a:r>
            <a:endParaRPr lang="en-US" dirty="0"/>
          </a:p>
        </p:txBody>
      </p:sp>
      <p:sp>
        <p:nvSpPr>
          <p:cNvPr id="3" name="Content Placeholder 2"/>
          <p:cNvSpPr>
            <a:spLocks noGrp="1"/>
          </p:cNvSpPr>
          <p:nvPr>
            <p:ph idx="1"/>
          </p:nvPr>
        </p:nvSpPr>
        <p:spPr>
          <a:xfrm>
            <a:off x="457200" y="1600200"/>
            <a:ext cx="7620000" cy="5257800"/>
          </a:xfrm>
        </p:spPr>
        <p:txBody>
          <a:bodyPr/>
          <a:lstStyle/>
          <a:p>
            <a:r>
              <a:rPr lang="en-US" dirty="0" smtClean="0"/>
              <a:t>Responsible for full Cardiac and Respiratory support</a:t>
            </a:r>
          </a:p>
          <a:p>
            <a:pPr lvl="1"/>
            <a:r>
              <a:rPr lang="en-US" dirty="0" smtClean="0"/>
              <a:t>Flow going through the ECMO will completely bypass the heart and the lungs</a:t>
            </a:r>
          </a:p>
          <a:p>
            <a:pPr lvl="1"/>
            <a:r>
              <a:rPr lang="en-US" dirty="0" smtClean="0"/>
              <a:t>Allows the heart and the lungs to rest and recover, or as a bridge to transplant</a:t>
            </a:r>
          </a:p>
          <a:p>
            <a:r>
              <a:rPr lang="en-US" dirty="0" smtClean="0"/>
              <a:t>Function:</a:t>
            </a:r>
          </a:p>
          <a:p>
            <a:pPr lvl="1"/>
            <a:r>
              <a:rPr lang="en-US" dirty="0"/>
              <a:t>Steals venous blood at a given rate	</a:t>
            </a:r>
          </a:p>
          <a:p>
            <a:pPr lvl="1"/>
            <a:r>
              <a:rPr lang="en-US" dirty="0"/>
              <a:t>Oxygenates it</a:t>
            </a:r>
          </a:p>
          <a:p>
            <a:pPr lvl="1"/>
            <a:r>
              <a:rPr lang="en-US" dirty="0"/>
              <a:t>Returns the </a:t>
            </a:r>
            <a:r>
              <a:rPr lang="en-US" dirty="0" smtClean="0"/>
              <a:t>blood </a:t>
            </a:r>
            <a:r>
              <a:rPr lang="en-US" dirty="0"/>
              <a:t>to a </a:t>
            </a:r>
            <a:r>
              <a:rPr lang="en-US" dirty="0" smtClean="0"/>
              <a:t>major artery for systemic perfusion</a:t>
            </a:r>
          </a:p>
          <a:p>
            <a:r>
              <a:rPr lang="en-US" dirty="0" smtClean="0"/>
              <a:t>Goal:</a:t>
            </a:r>
          </a:p>
          <a:p>
            <a:pPr lvl="1"/>
            <a:r>
              <a:rPr lang="en-US" dirty="0" smtClean="0"/>
              <a:t>Provide an adequate C.O. in the setting of native cardiac failure</a:t>
            </a:r>
          </a:p>
          <a:p>
            <a:pPr lvl="1"/>
            <a:r>
              <a:rPr lang="en-US" dirty="0" smtClean="0"/>
              <a:t>Flow should be 70-100% of C.O.</a:t>
            </a:r>
          </a:p>
          <a:p>
            <a:pPr lvl="2"/>
            <a:r>
              <a:rPr lang="en-US" dirty="0" smtClean="0"/>
              <a:t>Native heart’s contribution to C.O. will depend of severity of injury</a:t>
            </a:r>
          </a:p>
          <a:p>
            <a:pPr lvl="2"/>
            <a:r>
              <a:rPr lang="en-US" dirty="0" smtClean="0"/>
              <a:t>Whatever the ECMO does not capture, will go into the heart</a:t>
            </a:r>
            <a:endParaRPr lang="en-US" dirty="0"/>
          </a:p>
          <a:p>
            <a:pPr lvl="1"/>
            <a:endParaRPr lang="en-US" dirty="0" smtClean="0"/>
          </a:p>
          <a:p>
            <a:pPr lvl="1"/>
            <a:endParaRPr lang="en-US" dirty="0"/>
          </a:p>
        </p:txBody>
      </p:sp>
    </p:spTree>
    <p:extLst>
      <p:ext uri="{BB962C8B-B14F-4D97-AF65-F5344CB8AC3E}">
        <p14:creationId xmlns:p14="http://schemas.microsoft.com/office/powerpoint/2010/main" val="2276655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 ECMO</a:t>
            </a:r>
            <a:endParaRPr lang="en-US" dirty="0"/>
          </a:p>
        </p:txBody>
      </p:sp>
      <p:sp>
        <p:nvSpPr>
          <p:cNvPr id="3" name="Content Placeholder 2"/>
          <p:cNvSpPr>
            <a:spLocks noGrp="1"/>
          </p:cNvSpPr>
          <p:nvPr>
            <p:ph idx="1"/>
          </p:nvPr>
        </p:nvSpPr>
        <p:spPr>
          <a:xfrm>
            <a:off x="457200" y="1600200"/>
            <a:ext cx="5638800" cy="5105400"/>
          </a:xfrm>
        </p:spPr>
        <p:txBody>
          <a:bodyPr/>
          <a:lstStyle/>
          <a:p>
            <a:r>
              <a:rPr lang="en-US" dirty="0" err="1" smtClean="0"/>
              <a:t>Cannulation</a:t>
            </a:r>
            <a:r>
              <a:rPr lang="en-US" dirty="0" smtClean="0"/>
              <a:t>:</a:t>
            </a:r>
          </a:p>
          <a:p>
            <a:pPr lvl="1"/>
            <a:r>
              <a:rPr lang="en-US" dirty="0" smtClean="0"/>
              <a:t>Access- Femoral Vein</a:t>
            </a:r>
          </a:p>
          <a:p>
            <a:pPr lvl="1"/>
            <a:r>
              <a:rPr lang="en-US" dirty="0" smtClean="0"/>
              <a:t>Return- Femoral Artery</a:t>
            </a:r>
          </a:p>
          <a:p>
            <a:pPr lvl="1"/>
            <a:endParaRPr lang="en-US" dirty="0"/>
          </a:p>
          <a:p>
            <a:r>
              <a:rPr lang="en-US" dirty="0" smtClean="0"/>
              <a:t>Drain venous blood from Femoral Vein</a:t>
            </a:r>
          </a:p>
          <a:p>
            <a:r>
              <a:rPr lang="en-US" dirty="0" smtClean="0"/>
              <a:t>Return oxygenated blood to Descending Aorta via Femoral Artery</a:t>
            </a:r>
          </a:p>
          <a:p>
            <a:pPr lvl="1"/>
            <a:r>
              <a:rPr lang="en-US" dirty="0" smtClean="0"/>
              <a:t>Blood flows retrograde up the aorta to perfuse the body</a:t>
            </a:r>
            <a:endParaRPr lang="en-US" dirty="0"/>
          </a:p>
        </p:txBody>
      </p:sp>
    </p:spTree>
    <p:extLst>
      <p:ext uri="{BB962C8B-B14F-4D97-AF65-F5344CB8AC3E}">
        <p14:creationId xmlns:p14="http://schemas.microsoft.com/office/powerpoint/2010/main" val="4212270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Ventilator Settings on ECMO</a:t>
            </a:r>
            <a:endParaRPr lang="en-US" dirty="0"/>
          </a:p>
        </p:txBody>
      </p:sp>
      <p:sp>
        <p:nvSpPr>
          <p:cNvPr id="3" name="Content Placeholder 2"/>
          <p:cNvSpPr>
            <a:spLocks noGrp="1"/>
          </p:cNvSpPr>
          <p:nvPr>
            <p:ph idx="1"/>
          </p:nvPr>
        </p:nvSpPr>
        <p:spPr/>
        <p:txBody>
          <a:bodyPr/>
          <a:lstStyle/>
          <a:p>
            <a:r>
              <a:rPr lang="en-US" dirty="0" smtClean="0"/>
              <a:t>FiO2 </a:t>
            </a:r>
            <a:r>
              <a:rPr lang="en-US" dirty="0"/>
              <a:t>is lowered to 0.2-0.3</a:t>
            </a:r>
          </a:p>
          <a:p>
            <a:r>
              <a:rPr lang="en-US" dirty="0"/>
              <a:t>Respiratory Rate is lowered</a:t>
            </a:r>
          </a:p>
          <a:p>
            <a:pPr lvl="1"/>
            <a:r>
              <a:rPr lang="en-US" dirty="0"/>
              <a:t>10 is lowest tolerated without having high pCO2 levels</a:t>
            </a:r>
          </a:p>
          <a:p>
            <a:r>
              <a:rPr lang="en-US" dirty="0"/>
              <a:t>Tidal Volume is decreased</a:t>
            </a:r>
          </a:p>
          <a:p>
            <a:pPr lvl="1"/>
            <a:r>
              <a:rPr lang="en-US" dirty="0"/>
              <a:t>~100-200</a:t>
            </a:r>
          </a:p>
          <a:p>
            <a:r>
              <a:rPr lang="en-US" dirty="0"/>
              <a:t>PEEP is decreased slowly to prevent alveolar collapse</a:t>
            </a:r>
          </a:p>
          <a:p>
            <a:r>
              <a:rPr lang="en-US" dirty="0">
                <a:solidFill>
                  <a:srgbClr val="FF0000"/>
                </a:solidFill>
              </a:rPr>
              <a:t>Ventilator kept on at minimal settings to simply keep alveoli open and prevent collapse</a:t>
            </a:r>
          </a:p>
          <a:p>
            <a:r>
              <a:rPr lang="en-US" dirty="0"/>
              <a:t>Usually the lungs are incapable of providing much assistance with oxygenation, hence why we are on ECMO</a:t>
            </a:r>
          </a:p>
          <a:p>
            <a:endParaRPr lang="en-US" dirty="0"/>
          </a:p>
        </p:txBody>
      </p:sp>
      <p:pic>
        <p:nvPicPr>
          <p:cNvPr id="1026" name="Picture 2" descr="ventil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5357812"/>
            <a:ext cx="54864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094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Anticoagulation for ECMO</a:t>
            </a:r>
            <a:endParaRPr lang="en-US" dirty="0"/>
          </a:p>
        </p:txBody>
      </p:sp>
      <p:sp>
        <p:nvSpPr>
          <p:cNvPr id="3" name="Content Placeholder 2"/>
          <p:cNvSpPr>
            <a:spLocks noGrp="1"/>
          </p:cNvSpPr>
          <p:nvPr>
            <p:ph idx="1"/>
          </p:nvPr>
        </p:nvSpPr>
        <p:spPr/>
        <p:txBody>
          <a:bodyPr>
            <a:normAutofit fontScale="92500" lnSpcReduction="20000"/>
          </a:bodyPr>
          <a:lstStyle/>
          <a:p>
            <a:pPr lvl="0"/>
            <a:r>
              <a:rPr lang="en-US" sz="2400" u="sng" dirty="0"/>
              <a:t>ACT / PTT</a:t>
            </a:r>
            <a:r>
              <a:rPr lang="en-US" sz="2400" dirty="0"/>
              <a:t>- </a:t>
            </a:r>
          </a:p>
          <a:p>
            <a:pPr lvl="1"/>
            <a:r>
              <a:rPr lang="en-US" dirty="0">
                <a:solidFill>
                  <a:srgbClr val="FF0000"/>
                </a:solidFill>
              </a:rPr>
              <a:t>180-220</a:t>
            </a:r>
            <a:r>
              <a:rPr lang="en-US" dirty="0"/>
              <a:t> is the ideal range for ACTs</a:t>
            </a:r>
          </a:p>
          <a:p>
            <a:pPr lvl="1"/>
            <a:r>
              <a:rPr lang="en-US" dirty="0"/>
              <a:t>40-60 for PTTs</a:t>
            </a:r>
          </a:p>
          <a:p>
            <a:pPr lvl="2"/>
            <a:r>
              <a:rPr lang="en-US" dirty="0"/>
              <a:t>PTT is thought of as a more accurate test at low Heparin levels</a:t>
            </a:r>
          </a:p>
          <a:p>
            <a:pPr lvl="1"/>
            <a:r>
              <a:rPr lang="en-US" dirty="0"/>
              <a:t>Administer Heparin via continuous drip to achieve desired ACT</a:t>
            </a:r>
          </a:p>
          <a:p>
            <a:pPr lvl="2"/>
            <a:r>
              <a:rPr lang="en-US" dirty="0"/>
              <a:t>Drip will be around 500-2000 units/</a:t>
            </a:r>
            <a:r>
              <a:rPr lang="en-US" dirty="0" err="1"/>
              <a:t>hr</a:t>
            </a:r>
            <a:r>
              <a:rPr lang="en-US" dirty="0"/>
              <a:t> (patient dependent)</a:t>
            </a:r>
          </a:p>
          <a:p>
            <a:pPr lvl="2"/>
            <a:r>
              <a:rPr lang="en-US" dirty="0"/>
              <a:t>Nurses will usually drip via IV pump</a:t>
            </a:r>
          </a:p>
          <a:p>
            <a:pPr lvl="1"/>
            <a:r>
              <a:rPr lang="en-US" dirty="0"/>
              <a:t>Some places do not start Heparin for the first 24 hours</a:t>
            </a:r>
          </a:p>
          <a:p>
            <a:pPr lvl="2"/>
            <a:r>
              <a:rPr lang="en-US" dirty="0"/>
              <a:t>If clots present in oxygenator, consider starting earlier</a:t>
            </a:r>
          </a:p>
          <a:p>
            <a:pPr lvl="1"/>
            <a:r>
              <a:rPr lang="en-US" dirty="0"/>
              <a:t>If Bleeding is excessive</a:t>
            </a:r>
          </a:p>
          <a:p>
            <a:pPr lvl="2"/>
            <a:r>
              <a:rPr lang="en-US" dirty="0"/>
              <a:t>Run lower ACTs or shut off Heparin for 60-90 minutes then assess bleeding </a:t>
            </a:r>
          </a:p>
          <a:p>
            <a:pPr lvl="3"/>
            <a:r>
              <a:rPr lang="en-US" dirty="0"/>
              <a:t>Keep flows high if Heparin drip is lowered or shut off</a:t>
            </a:r>
          </a:p>
          <a:p>
            <a:pPr lvl="1"/>
            <a:r>
              <a:rPr lang="en-US" dirty="0"/>
              <a:t>Run ACTs higher if flows are reduced</a:t>
            </a:r>
          </a:p>
          <a:p>
            <a:pPr lvl="2"/>
            <a:r>
              <a:rPr lang="en-US" dirty="0"/>
              <a:t>When attempting to wean off of ECMO</a:t>
            </a:r>
          </a:p>
          <a:p>
            <a:pPr lvl="1"/>
            <a:r>
              <a:rPr lang="en-US" dirty="0"/>
              <a:t>Check ACTs every hour</a:t>
            </a:r>
          </a:p>
          <a:p>
            <a:pPr lvl="1"/>
            <a:r>
              <a:rPr lang="en-US" dirty="0"/>
              <a:t>Check PTTs every 4-6 hours when values are in desired ranges </a:t>
            </a:r>
          </a:p>
          <a:p>
            <a:endParaRPr lang="en-US" dirty="0"/>
          </a:p>
        </p:txBody>
      </p:sp>
    </p:spTree>
    <p:extLst>
      <p:ext uri="{BB962C8B-B14F-4D97-AF65-F5344CB8AC3E}">
        <p14:creationId xmlns:p14="http://schemas.microsoft.com/office/powerpoint/2010/main" val="3796895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Sedation on ECMO</a:t>
            </a:r>
            <a:endParaRPr lang="en-US" dirty="0"/>
          </a:p>
        </p:txBody>
      </p:sp>
      <p:sp>
        <p:nvSpPr>
          <p:cNvPr id="3" name="Content Placeholder 2"/>
          <p:cNvSpPr>
            <a:spLocks noGrp="1"/>
          </p:cNvSpPr>
          <p:nvPr>
            <p:ph idx="1"/>
          </p:nvPr>
        </p:nvSpPr>
        <p:spPr/>
        <p:txBody>
          <a:bodyPr>
            <a:normAutofit lnSpcReduction="10000"/>
          </a:bodyPr>
          <a:lstStyle/>
          <a:p>
            <a:r>
              <a:rPr lang="en-US" dirty="0"/>
              <a:t>Heavy sedation and paralytics are given for initiation of ECMO</a:t>
            </a:r>
          </a:p>
          <a:p>
            <a:pPr lvl="1"/>
            <a:r>
              <a:rPr lang="en-US" dirty="0"/>
              <a:t>Stopped once ECMO is underway to evaluate neurologic function</a:t>
            </a:r>
          </a:p>
          <a:p>
            <a:r>
              <a:rPr lang="en-US" dirty="0"/>
              <a:t>Provide minimal sedation with morphine or versed to provide patient comfort</a:t>
            </a:r>
          </a:p>
          <a:p>
            <a:r>
              <a:rPr lang="en-US" dirty="0"/>
              <a:t>Paralytics given if patient’s SVO2 drops</a:t>
            </a:r>
          </a:p>
          <a:p>
            <a:pPr lvl="2"/>
            <a:r>
              <a:rPr lang="en-US" dirty="0"/>
              <a:t>Some ECMO patients need heavy paralyzing and sedation if they are moving too much or bucking the vent causing the venous cannula to chug	</a:t>
            </a:r>
          </a:p>
          <a:p>
            <a:pPr lvl="3"/>
            <a:r>
              <a:rPr lang="en-US" dirty="0"/>
              <a:t>Fentanyl </a:t>
            </a:r>
          </a:p>
          <a:p>
            <a:pPr lvl="3"/>
            <a:r>
              <a:rPr lang="en-US" dirty="0"/>
              <a:t>Versed </a:t>
            </a:r>
          </a:p>
          <a:p>
            <a:pPr lvl="3"/>
            <a:r>
              <a:rPr lang="en-US" dirty="0" err="1"/>
              <a:t>Propofol</a:t>
            </a:r>
            <a:endParaRPr lang="en-US" dirty="0"/>
          </a:p>
          <a:p>
            <a:pPr lvl="3"/>
            <a:r>
              <a:rPr lang="en-US" dirty="0"/>
              <a:t>Ativan</a:t>
            </a:r>
          </a:p>
          <a:p>
            <a:pPr lvl="3"/>
            <a:r>
              <a:rPr lang="en-US" dirty="0"/>
              <a:t>Paralytic- </a:t>
            </a:r>
          </a:p>
          <a:p>
            <a:pPr lvl="4"/>
            <a:r>
              <a:rPr lang="en-US" dirty="0" err="1"/>
              <a:t>Pancuronium</a:t>
            </a:r>
            <a:endParaRPr lang="en-US" dirty="0"/>
          </a:p>
          <a:p>
            <a:pPr lvl="4"/>
            <a:r>
              <a:rPr lang="en-US" dirty="0" err="1"/>
              <a:t>Rocuronium</a:t>
            </a:r>
            <a:endParaRPr lang="en-US" dirty="0"/>
          </a:p>
          <a:p>
            <a:pPr lvl="4"/>
            <a:r>
              <a:rPr lang="en-US" dirty="0" err="1"/>
              <a:t>Nimbex</a:t>
            </a:r>
            <a:endParaRPr lang="en-US" dirty="0"/>
          </a:p>
          <a:p>
            <a:endParaRPr lang="en-US" dirty="0"/>
          </a:p>
        </p:txBody>
      </p:sp>
    </p:spTree>
    <p:extLst>
      <p:ext uri="{BB962C8B-B14F-4D97-AF65-F5344CB8AC3E}">
        <p14:creationId xmlns:p14="http://schemas.microsoft.com/office/powerpoint/2010/main" val="520006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Fluid Balance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Many ECMO patients present with massive fluid overload</a:t>
            </a:r>
          </a:p>
          <a:p>
            <a:pPr lvl="1"/>
            <a:r>
              <a:rPr lang="en-US" dirty="0" smtClean="0"/>
              <a:t>Primary Goal is to “Dry Them Out” </a:t>
            </a:r>
          </a:p>
          <a:p>
            <a:pPr lvl="1"/>
            <a:r>
              <a:rPr lang="en-US" dirty="0" smtClean="0"/>
              <a:t>Promote fluid removal to rid the lungs and </a:t>
            </a:r>
            <a:r>
              <a:rPr lang="en-US" dirty="0" err="1" smtClean="0"/>
              <a:t>interstitium</a:t>
            </a:r>
            <a:r>
              <a:rPr lang="en-US" dirty="0" smtClean="0"/>
              <a:t> from edema, allowing them to heal</a:t>
            </a:r>
          </a:p>
          <a:p>
            <a:r>
              <a:rPr lang="en-US" dirty="0"/>
              <a:t>Lasix is usually used to stimulate urine output</a:t>
            </a:r>
          </a:p>
          <a:p>
            <a:pPr lvl="1"/>
            <a:r>
              <a:rPr lang="en-US" dirty="0"/>
              <a:t>If kidneys are working, let them concentrate themselves</a:t>
            </a:r>
          </a:p>
          <a:p>
            <a:pPr lvl="1"/>
            <a:r>
              <a:rPr lang="en-US" dirty="0"/>
              <a:t>Helps prevent hepatic congestion due to volume overload</a:t>
            </a:r>
          </a:p>
          <a:p>
            <a:pPr lvl="2"/>
            <a:r>
              <a:rPr lang="en-US" dirty="0"/>
              <a:t>Keep CVP &lt; 25 mm Hg</a:t>
            </a:r>
          </a:p>
          <a:p>
            <a:r>
              <a:rPr lang="en-US" dirty="0" smtClean="0"/>
              <a:t>CVVHD- Continuous </a:t>
            </a:r>
            <a:r>
              <a:rPr lang="en-US" dirty="0" err="1" smtClean="0"/>
              <a:t>Veno</a:t>
            </a:r>
            <a:r>
              <a:rPr lang="en-US" dirty="0" smtClean="0"/>
              <a:t>-Venous Hemodialysis</a:t>
            </a:r>
          </a:p>
          <a:p>
            <a:pPr lvl="1"/>
            <a:r>
              <a:rPr lang="en-US" dirty="0" smtClean="0"/>
              <a:t>Dialysis using patient access</a:t>
            </a:r>
          </a:p>
          <a:p>
            <a:pPr lvl="2"/>
            <a:r>
              <a:rPr lang="en-US" dirty="0" smtClean="0">
                <a:solidFill>
                  <a:srgbClr val="FF0000"/>
                </a:solidFill>
              </a:rPr>
              <a:t>Optimal Choice</a:t>
            </a:r>
          </a:p>
          <a:p>
            <a:r>
              <a:rPr lang="en-US" dirty="0" err="1" smtClean="0"/>
              <a:t>Hemoconcentrators</a:t>
            </a:r>
            <a:r>
              <a:rPr lang="en-US" dirty="0" smtClean="0"/>
              <a:t> </a:t>
            </a:r>
            <a:r>
              <a:rPr lang="en-US" dirty="0"/>
              <a:t>are used to provide </a:t>
            </a:r>
            <a:r>
              <a:rPr lang="en-US" dirty="0" err="1"/>
              <a:t>hemultrafiltration</a:t>
            </a:r>
            <a:r>
              <a:rPr lang="en-US" dirty="0"/>
              <a:t> to avoid excessive diuretic </a:t>
            </a:r>
            <a:r>
              <a:rPr lang="en-US" dirty="0" smtClean="0"/>
              <a:t>use</a:t>
            </a:r>
          </a:p>
          <a:p>
            <a:pPr lvl="1"/>
            <a:r>
              <a:rPr lang="en-US" dirty="0" smtClean="0"/>
              <a:t>Not optimal to hook up to a closed ECMO circuit</a:t>
            </a:r>
          </a:p>
          <a:p>
            <a:r>
              <a:rPr lang="en-US" dirty="0" smtClean="0">
                <a:solidFill>
                  <a:srgbClr val="FF0000"/>
                </a:solidFill>
              </a:rPr>
              <a:t>X-Rays taken daily to assess fluid buildup in the lungs</a:t>
            </a:r>
          </a:p>
          <a:p>
            <a:pPr lvl="1"/>
            <a:r>
              <a:rPr lang="en-US" dirty="0" smtClean="0">
                <a:solidFill>
                  <a:srgbClr val="FF0000"/>
                </a:solidFill>
              </a:rPr>
              <a:t>“White-Out”</a:t>
            </a:r>
            <a:endParaRPr lang="en-US" dirty="0">
              <a:solidFill>
                <a:srgbClr val="FF0000"/>
              </a:solidFill>
            </a:endParaRPr>
          </a:p>
          <a:p>
            <a:endParaRPr lang="en-US" dirty="0"/>
          </a:p>
        </p:txBody>
      </p:sp>
    </p:spTree>
    <p:extLst>
      <p:ext uri="{BB962C8B-B14F-4D97-AF65-F5344CB8AC3E}">
        <p14:creationId xmlns:p14="http://schemas.microsoft.com/office/powerpoint/2010/main" val="2398733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Product Management</a:t>
            </a:r>
            <a:endParaRPr lang="en-US" dirty="0"/>
          </a:p>
        </p:txBody>
      </p:sp>
      <p:sp>
        <p:nvSpPr>
          <p:cNvPr id="3" name="Content Placeholder 2"/>
          <p:cNvSpPr>
            <a:spLocks noGrp="1"/>
          </p:cNvSpPr>
          <p:nvPr>
            <p:ph idx="1"/>
          </p:nvPr>
        </p:nvSpPr>
        <p:spPr/>
        <p:txBody>
          <a:bodyPr>
            <a:normAutofit fontScale="92500"/>
          </a:bodyPr>
          <a:lstStyle/>
          <a:p>
            <a:r>
              <a:rPr lang="en-US" dirty="0" smtClean="0"/>
              <a:t>Bleeding </a:t>
            </a:r>
            <a:r>
              <a:rPr lang="en-US" dirty="0"/>
              <a:t>will cause issues with volume depletion </a:t>
            </a:r>
          </a:p>
          <a:p>
            <a:pPr lvl="1"/>
            <a:r>
              <a:rPr lang="en-US" dirty="0"/>
              <a:t>HCT will decrease, clotting factors decrease, platelet count decreases</a:t>
            </a:r>
          </a:p>
          <a:p>
            <a:pPr lvl="1"/>
            <a:r>
              <a:rPr lang="en-US" dirty="0"/>
              <a:t>Blood pressure will fall due to hypovolemia</a:t>
            </a:r>
          </a:p>
          <a:p>
            <a:r>
              <a:rPr lang="en-US" dirty="0"/>
              <a:t>Use a combination of Donor RBCs, 5% Albumin, 0.9% </a:t>
            </a:r>
            <a:r>
              <a:rPr lang="en-US" dirty="0" err="1"/>
              <a:t>NaCl</a:t>
            </a:r>
            <a:r>
              <a:rPr lang="en-US" dirty="0"/>
              <a:t> to fix hypovolemia due to bleeding</a:t>
            </a:r>
          </a:p>
          <a:p>
            <a:pPr lvl="1"/>
            <a:r>
              <a:rPr lang="en-US" dirty="0"/>
              <a:t>Depending on the HCT, keep it around 30%</a:t>
            </a:r>
          </a:p>
          <a:p>
            <a:r>
              <a:rPr lang="en-US" dirty="0"/>
              <a:t>If blood loss is bad and RBC transfusions are necessary, be aware that FFP, Platelet, and Cryoprecipitate transfusion should be considered pending the results of lab tests such as INR and Platelet count</a:t>
            </a:r>
          </a:p>
          <a:p>
            <a:pPr lvl="1"/>
            <a:r>
              <a:rPr lang="en-US" dirty="0"/>
              <a:t>FFP given to correct PTT</a:t>
            </a:r>
          </a:p>
          <a:p>
            <a:pPr lvl="1"/>
            <a:r>
              <a:rPr lang="en-US" dirty="0"/>
              <a:t>Platelets given when Platelet count &lt; </a:t>
            </a:r>
            <a:r>
              <a:rPr lang="en-US" dirty="0" smtClean="0"/>
              <a:t>200</a:t>
            </a:r>
            <a:endParaRPr lang="en-US" dirty="0"/>
          </a:p>
          <a:p>
            <a:pPr lvl="2"/>
            <a:r>
              <a:rPr lang="en-US" dirty="0" smtClean="0">
                <a:solidFill>
                  <a:srgbClr val="FF0000"/>
                </a:solidFill>
              </a:rPr>
              <a:t>Platelet </a:t>
            </a:r>
            <a:r>
              <a:rPr lang="en-US" dirty="0">
                <a:solidFill>
                  <a:srgbClr val="FF0000"/>
                </a:solidFill>
              </a:rPr>
              <a:t>Destruction on </a:t>
            </a:r>
            <a:r>
              <a:rPr lang="en-US" dirty="0" smtClean="0">
                <a:solidFill>
                  <a:srgbClr val="FF0000"/>
                </a:solidFill>
              </a:rPr>
              <a:t>ECMO</a:t>
            </a:r>
            <a:endParaRPr lang="en-US" dirty="0">
              <a:solidFill>
                <a:srgbClr val="FF0000"/>
              </a:solidFill>
            </a:endParaRPr>
          </a:p>
          <a:p>
            <a:pPr lvl="1"/>
            <a:r>
              <a:rPr lang="en-US" dirty="0"/>
              <a:t>Cryoprecipitate is given when Fibrinogen levels &lt; 150</a:t>
            </a:r>
          </a:p>
          <a:p>
            <a:endParaRPr lang="en-US" dirty="0"/>
          </a:p>
        </p:txBody>
      </p:sp>
    </p:spTree>
    <p:extLst>
      <p:ext uri="{BB962C8B-B14F-4D97-AF65-F5344CB8AC3E}">
        <p14:creationId xmlns:p14="http://schemas.microsoft.com/office/powerpoint/2010/main" val="2843445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3814</TotalTime>
  <Words>1082</Words>
  <Application>Microsoft Office PowerPoint</Application>
  <PresentationFormat>On-screen Show (4:3)</PresentationFormat>
  <Paragraphs>209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Adjacency</vt:lpstr>
      <vt:lpstr>Extra-Corporeal Membrane Oxygenation (ECMO)</vt:lpstr>
      <vt:lpstr>2 Types of ECMO</vt:lpstr>
      <vt:lpstr>Indications- acute and reversible condition </vt:lpstr>
      <vt:lpstr>Indications:</vt:lpstr>
      <vt:lpstr>ECMO Contraindications</vt:lpstr>
      <vt:lpstr>ECMO Circuit</vt:lpstr>
      <vt:lpstr>ECMO Circuit</vt:lpstr>
      <vt:lpstr>ECMO Circuit</vt:lpstr>
      <vt:lpstr>V-V ECMO</vt:lpstr>
      <vt:lpstr>V-V ECMO</vt:lpstr>
      <vt:lpstr>V-V ECMO </vt:lpstr>
      <vt:lpstr>V-V ECMO</vt:lpstr>
      <vt:lpstr>V-A ECMO</vt:lpstr>
      <vt:lpstr>V-A ECMO</vt:lpstr>
      <vt:lpstr>Ventilator Settings on ECMO</vt:lpstr>
      <vt:lpstr>Anticoagulation for ECMO</vt:lpstr>
      <vt:lpstr>Sedation on ECMO</vt:lpstr>
      <vt:lpstr>Fluid Balance</vt:lpstr>
      <vt:lpstr>Blood Product Management</vt:lpstr>
    </vt:vector>
  </TitlesOfParts>
  <Company>Cooper University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hancock-michael</dc:creator>
  <cp:lastModifiedBy>hancock-michael</cp:lastModifiedBy>
  <cp:revision>55</cp:revision>
  <cp:lastPrinted>2015-01-28T18:41:22Z</cp:lastPrinted>
  <dcterms:created xsi:type="dcterms:W3CDTF">2014-05-01T16:04:19Z</dcterms:created>
  <dcterms:modified xsi:type="dcterms:W3CDTF">2015-06-01T19:38:32Z</dcterms:modified>
</cp:coreProperties>
</file>