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21E3C-E993-4ED9-855F-5FC026F4C0E5}" type="datetimeFigureOut">
              <a:rPr lang="en-US" smtClean="0"/>
              <a:t>4/2/2015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DFB9E-EFEF-465F-A0F1-D9254A8E87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21E3C-E993-4ED9-855F-5FC026F4C0E5}" type="datetimeFigureOut">
              <a:rPr lang="en-US" smtClean="0"/>
              <a:t>4/2/2015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DFB9E-EFEF-465F-A0F1-D9254A8E87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21E3C-E993-4ED9-855F-5FC026F4C0E5}" type="datetimeFigureOut">
              <a:rPr lang="en-US" smtClean="0"/>
              <a:t>4/2/2015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DFB9E-EFEF-465F-A0F1-D9254A8E87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21E3C-E993-4ED9-855F-5FC026F4C0E5}" type="datetimeFigureOut">
              <a:rPr lang="en-US" smtClean="0"/>
              <a:t>4/2/2015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DFB9E-EFEF-465F-A0F1-D9254A8E87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21E3C-E993-4ED9-855F-5FC026F4C0E5}" type="datetimeFigureOut">
              <a:rPr lang="en-US" smtClean="0"/>
              <a:t>4/2/2015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DFB9E-EFEF-465F-A0F1-D9254A8E87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21E3C-E993-4ED9-855F-5FC026F4C0E5}" type="datetimeFigureOut">
              <a:rPr lang="en-US" smtClean="0"/>
              <a:t>4/2/2015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DFB9E-EFEF-465F-A0F1-D9254A8E87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21E3C-E993-4ED9-855F-5FC026F4C0E5}" type="datetimeFigureOut">
              <a:rPr lang="en-US" smtClean="0"/>
              <a:t>4/2/2015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DFB9E-EFEF-465F-A0F1-D9254A8E87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21E3C-E993-4ED9-855F-5FC026F4C0E5}" type="datetimeFigureOut">
              <a:rPr lang="en-US" smtClean="0"/>
              <a:t>4/2/2015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DFB9E-EFEF-465F-A0F1-D9254A8E8784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21E3C-E993-4ED9-855F-5FC026F4C0E5}" type="datetimeFigureOut">
              <a:rPr lang="en-US" smtClean="0"/>
              <a:t>4/2/2015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EBDFB9E-EFEF-465F-A0F1-D9254A8E8784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21E3C-E993-4ED9-855F-5FC026F4C0E5}" type="datetimeFigureOut">
              <a:rPr lang="en-US" smtClean="0"/>
              <a:t>4/2/2015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DFB9E-EFEF-465F-A0F1-D9254A8E87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21E3C-E993-4ED9-855F-5FC026F4C0E5}" type="datetimeFigureOut">
              <a:rPr lang="en-US" smtClean="0"/>
              <a:t>4/2/2015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DFB9E-EFEF-465F-A0F1-D9254A8E87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DEBDFB9E-EFEF-465F-A0F1-D9254A8E8784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A2E21E3C-E993-4ED9-855F-5FC026F4C0E5}" type="datetimeFigureOut">
              <a:rPr lang="en-US" smtClean="0"/>
              <a:t>4/2/2015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Catastrophic Events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Michael F. Hancock, CCP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50648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Catastrophic Events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1/300 cases has an event</a:t>
            </a:r>
          </a:p>
          <a:p>
            <a:r>
              <a:rPr lang="en-US" dirty="0"/>
              <a:t>1/1000 patient dies due to an event</a:t>
            </a:r>
          </a:p>
          <a:p>
            <a:r>
              <a:rPr lang="en-US" dirty="0"/>
              <a:t> </a:t>
            </a:r>
          </a:p>
          <a:p>
            <a:r>
              <a:rPr lang="en-US" u="sng" dirty="0"/>
              <a:t>Types of Catastrophic Events</a:t>
            </a:r>
            <a:endParaRPr lang="en-US" dirty="0"/>
          </a:p>
          <a:p>
            <a:pPr lvl="1"/>
            <a:r>
              <a:rPr lang="en-US" dirty="0"/>
              <a:t>O</a:t>
            </a:r>
            <a:r>
              <a:rPr lang="en-US" dirty="0" smtClean="0"/>
              <a:t>xygenator </a:t>
            </a:r>
            <a:r>
              <a:rPr lang="en-US" dirty="0"/>
              <a:t>failure</a:t>
            </a:r>
          </a:p>
          <a:p>
            <a:pPr lvl="1"/>
            <a:r>
              <a:rPr lang="en-US" dirty="0"/>
              <a:t>W</a:t>
            </a:r>
            <a:r>
              <a:rPr lang="en-US" dirty="0" smtClean="0"/>
              <a:t>ater </a:t>
            </a:r>
            <a:r>
              <a:rPr lang="en-US" dirty="0"/>
              <a:t>to blood leak</a:t>
            </a:r>
          </a:p>
          <a:p>
            <a:pPr lvl="1"/>
            <a:r>
              <a:rPr lang="en-US" dirty="0"/>
              <a:t>A</a:t>
            </a:r>
            <a:r>
              <a:rPr lang="en-US" dirty="0" smtClean="0"/>
              <a:t>ir embolism</a:t>
            </a:r>
          </a:p>
          <a:p>
            <a:pPr lvl="1"/>
            <a:r>
              <a:rPr lang="en-US" dirty="0" smtClean="0"/>
              <a:t>Circuit Fracture</a:t>
            </a:r>
            <a:endParaRPr lang="en-US" dirty="0"/>
          </a:p>
          <a:p>
            <a:pPr lvl="1"/>
            <a:r>
              <a:rPr lang="en-US" dirty="0"/>
              <a:t>B</a:t>
            </a:r>
            <a:r>
              <a:rPr lang="en-US" dirty="0" smtClean="0"/>
              <a:t>lood </a:t>
            </a:r>
            <a:r>
              <a:rPr lang="en-US" dirty="0"/>
              <a:t>transfusion reaction</a:t>
            </a:r>
          </a:p>
          <a:p>
            <a:pPr lvl="1"/>
            <a:r>
              <a:rPr lang="en-US" dirty="0"/>
              <a:t>P</a:t>
            </a:r>
            <a:r>
              <a:rPr lang="en-US" dirty="0" smtClean="0"/>
              <a:t>rotamine </a:t>
            </a:r>
            <a:r>
              <a:rPr lang="en-US" dirty="0"/>
              <a:t>reactions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4697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Oxygenator Failure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Oxygenators become less efficient at removing CO2 and adding </a:t>
            </a:r>
            <a:r>
              <a:rPr lang="en-US" dirty="0" smtClean="0"/>
              <a:t>O2</a:t>
            </a:r>
          </a:p>
          <a:p>
            <a:endParaRPr lang="en-US" dirty="0"/>
          </a:p>
          <a:p>
            <a:r>
              <a:rPr lang="en-US" dirty="0" smtClean="0"/>
              <a:t>Due to manufacturers defect or long term use</a:t>
            </a:r>
          </a:p>
          <a:p>
            <a:pPr lvl="1"/>
            <a:r>
              <a:rPr lang="en-US" dirty="0" smtClean="0"/>
              <a:t>Usually a gradual failure over a few hours</a:t>
            </a:r>
          </a:p>
          <a:p>
            <a:pPr lvl="1"/>
            <a:r>
              <a:rPr lang="en-US" dirty="0" smtClean="0"/>
              <a:t>Can be acute due to thrombosis or fracture</a:t>
            </a:r>
          </a:p>
          <a:p>
            <a:pPr lvl="1"/>
            <a:r>
              <a:rPr lang="en-US" dirty="0" smtClean="0"/>
              <a:t>Oxygenators primed for an extended length of time can lose their efficiency</a:t>
            </a:r>
          </a:p>
          <a:p>
            <a:endParaRPr lang="en-US" u="sng" dirty="0" smtClean="0"/>
          </a:p>
          <a:p>
            <a:r>
              <a:rPr lang="en-US" u="sng" dirty="0" smtClean="0"/>
              <a:t>Signs</a:t>
            </a:r>
            <a:r>
              <a:rPr lang="en-US" dirty="0" smtClean="0"/>
              <a:t>-</a:t>
            </a:r>
            <a:endParaRPr lang="en-US" dirty="0"/>
          </a:p>
          <a:p>
            <a:pPr lvl="1"/>
            <a:r>
              <a:rPr lang="en-US" dirty="0"/>
              <a:t>D</a:t>
            </a:r>
            <a:r>
              <a:rPr lang="en-US" dirty="0" smtClean="0"/>
              <a:t>ecreased </a:t>
            </a:r>
            <a:r>
              <a:rPr lang="en-US" dirty="0"/>
              <a:t>pO2</a:t>
            </a:r>
          </a:p>
          <a:p>
            <a:pPr lvl="1"/>
            <a:r>
              <a:rPr lang="en-US" dirty="0"/>
              <a:t>D</a:t>
            </a:r>
            <a:r>
              <a:rPr lang="en-US" dirty="0" smtClean="0"/>
              <a:t>ecreased </a:t>
            </a:r>
            <a:r>
              <a:rPr lang="en-US" dirty="0"/>
              <a:t>venous saturation</a:t>
            </a:r>
          </a:p>
          <a:p>
            <a:pPr lvl="1"/>
            <a:r>
              <a:rPr lang="en-US" dirty="0"/>
              <a:t>E</a:t>
            </a:r>
            <a:r>
              <a:rPr lang="en-US" dirty="0" smtClean="0"/>
              <a:t>levated pCO2 (~ 80 – 100)</a:t>
            </a:r>
          </a:p>
          <a:p>
            <a:pPr lvl="1"/>
            <a:r>
              <a:rPr lang="en-US" dirty="0" smtClean="0"/>
              <a:t>Dark arterial blood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87641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Oxygenator Failure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u="sng" dirty="0"/>
              <a:t>Action-</a:t>
            </a:r>
            <a:r>
              <a:rPr lang="en-US" dirty="0"/>
              <a:t> notify surgeon and </a:t>
            </a:r>
            <a:r>
              <a:rPr lang="en-US" dirty="0" smtClean="0"/>
              <a:t>anesthesia of possibility</a:t>
            </a:r>
            <a:endParaRPr lang="en-US" dirty="0"/>
          </a:p>
          <a:p>
            <a:pPr lvl="1"/>
            <a:r>
              <a:rPr lang="en-US" dirty="0" smtClean="0"/>
              <a:t>Check circuit for issues</a:t>
            </a:r>
          </a:p>
          <a:p>
            <a:pPr lvl="2"/>
            <a:r>
              <a:rPr lang="en-US" dirty="0" smtClean="0"/>
              <a:t>Trace gas pathway from source to oxygenator</a:t>
            </a:r>
          </a:p>
          <a:p>
            <a:pPr lvl="1"/>
            <a:r>
              <a:rPr lang="en-US" dirty="0" smtClean="0"/>
              <a:t>Increase oxygen delivery </a:t>
            </a:r>
          </a:p>
          <a:p>
            <a:pPr lvl="2"/>
            <a:r>
              <a:rPr lang="en-US" dirty="0" smtClean="0"/>
              <a:t>Increase </a:t>
            </a:r>
            <a:r>
              <a:rPr lang="en-US" dirty="0"/>
              <a:t>gas </a:t>
            </a:r>
            <a:r>
              <a:rPr lang="en-US" dirty="0" smtClean="0"/>
              <a:t>flow</a:t>
            </a:r>
          </a:p>
          <a:p>
            <a:pPr lvl="2"/>
            <a:r>
              <a:rPr lang="en-US" dirty="0" smtClean="0"/>
              <a:t>Increase pump flow</a:t>
            </a:r>
          </a:p>
          <a:p>
            <a:pPr lvl="2"/>
            <a:r>
              <a:rPr lang="en-US" dirty="0" smtClean="0"/>
              <a:t>Increase BP</a:t>
            </a:r>
          </a:p>
          <a:p>
            <a:pPr lvl="2"/>
            <a:r>
              <a:rPr lang="en-US" dirty="0" smtClean="0"/>
              <a:t>Cool the patient more</a:t>
            </a:r>
            <a:endParaRPr lang="en-US" dirty="0"/>
          </a:p>
          <a:p>
            <a:pPr lvl="1"/>
            <a:r>
              <a:rPr lang="en-US" dirty="0"/>
              <a:t>T</a:t>
            </a:r>
            <a:r>
              <a:rPr lang="en-US" dirty="0" smtClean="0"/>
              <a:t>ake </a:t>
            </a:r>
            <a:r>
              <a:rPr lang="en-US" dirty="0"/>
              <a:t>ABG to </a:t>
            </a:r>
            <a:r>
              <a:rPr lang="en-US" dirty="0" smtClean="0"/>
              <a:t>verify (after making changes)</a:t>
            </a:r>
            <a:endParaRPr lang="en-US" dirty="0"/>
          </a:p>
          <a:p>
            <a:pPr lvl="0"/>
            <a:r>
              <a:rPr lang="en-US" dirty="0" smtClean="0"/>
              <a:t>If repeat ABG suggests failure:</a:t>
            </a:r>
          </a:p>
          <a:p>
            <a:pPr lvl="1"/>
            <a:r>
              <a:rPr lang="en-US" dirty="0" smtClean="0"/>
              <a:t>Quickly evaluate if you can finish the case or come off bypass</a:t>
            </a:r>
          </a:p>
          <a:p>
            <a:pPr lvl="2"/>
            <a:r>
              <a:rPr lang="en-US" dirty="0" smtClean="0"/>
              <a:t>Did you just go on CPB or are you close to being done?</a:t>
            </a:r>
          </a:p>
          <a:p>
            <a:pPr lvl="3"/>
            <a:r>
              <a:rPr lang="en-US" dirty="0" smtClean="0"/>
              <a:t>You never want to change out the oxygenator while the patient is on bypass especially if arrested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66001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Changing Out Oxygenator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2 Options: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Traditional Oxygenator </a:t>
            </a:r>
            <a:r>
              <a:rPr lang="en-US" dirty="0" err="1" smtClean="0">
                <a:solidFill>
                  <a:srgbClr val="FF0000"/>
                </a:solidFill>
              </a:rPr>
              <a:t>Changeout</a:t>
            </a:r>
            <a:endParaRPr lang="en-US" dirty="0" smtClean="0">
              <a:solidFill>
                <a:srgbClr val="FF0000"/>
              </a:solidFill>
            </a:endParaRPr>
          </a:p>
          <a:p>
            <a:pPr lvl="1"/>
            <a:r>
              <a:rPr lang="en-US" dirty="0" smtClean="0"/>
              <a:t>Entire Circuit Change (faster)</a:t>
            </a:r>
          </a:p>
          <a:p>
            <a:pPr lvl="2"/>
            <a:r>
              <a:rPr lang="en-US" dirty="0" smtClean="0"/>
              <a:t>Cut arterial and venous lines and connect to new pump</a:t>
            </a:r>
          </a:p>
          <a:p>
            <a:r>
              <a:rPr lang="en-US" dirty="0" smtClean="0"/>
              <a:t>Oxygenator </a:t>
            </a:r>
            <a:r>
              <a:rPr lang="en-US" dirty="0" err="1" smtClean="0"/>
              <a:t>Changeout</a:t>
            </a:r>
            <a:r>
              <a:rPr lang="en-US" dirty="0" smtClean="0"/>
              <a:t>:</a:t>
            </a:r>
          </a:p>
          <a:p>
            <a:pPr lvl="1"/>
            <a:r>
              <a:rPr lang="en-US" dirty="0"/>
              <a:t>Get extra oxygenator ready</a:t>
            </a:r>
          </a:p>
          <a:p>
            <a:pPr lvl="1"/>
            <a:r>
              <a:rPr lang="en-US" dirty="0"/>
              <a:t>Come off bypass</a:t>
            </a:r>
          </a:p>
          <a:p>
            <a:pPr lvl="1"/>
            <a:r>
              <a:rPr lang="en-US" dirty="0"/>
              <a:t>Change out </a:t>
            </a:r>
            <a:r>
              <a:rPr lang="en-US" dirty="0" smtClean="0"/>
              <a:t>oxygenator</a:t>
            </a:r>
          </a:p>
          <a:p>
            <a:pPr lvl="1"/>
            <a:r>
              <a:rPr lang="en-US" dirty="0" smtClean="0"/>
              <a:t>De-air new oxygenator</a:t>
            </a:r>
            <a:endParaRPr lang="en-US" dirty="0"/>
          </a:p>
          <a:p>
            <a:pPr lvl="1"/>
            <a:r>
              <a:rPr lang="en-US" dirty="0"/>
              <a:t>Go back on bypass quickly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11453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Water to Blood Leak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Open pathway between the heat exchanger and the oxygenator, allowing the two fluids to mix</a:t>
            </a:r>
          </a:p>
          <a:p>
            <a:r>
              <a:rPr lang="en-US" dirty="0" smtClean="0"/>
              <a:t>Due to fracture in the circuit</a:t>
            </a:r>
          </a:p>
          <a:p>
            <a:pPr lvl="1"/>
            <a:r>
              <a:rPr lang="en-US" dirty="0" smtClean="0"/>
              <a:t>Hook up water lines before priming to detect a water to blood leak</a:t>
            </a:r>
          </a:p>
          <a:p>
            <a:pPr lvl="2"/>
            <a:r>
              <a:rPr lang="en-US" dirty="0" smtClean="0"/>
              <a:t>You would see fluid in your </a:t>
            </a:r>
            <a:r>
              <a:rPr lang="en-US" dirty="0" err="1" smtClean="0"/>
              <a:t>resevoir</a:t>
            </a:r>
            <a:r>
              <a:rPr lang="en-US" dirty="0" smtClean="0"/>
              <a:t> before dropping prime</a:t>
            </a:r>
          </a:p>
          <a:p>
            <a:endParaRPr lang="en-US" u="sng" dirty="0"/>
          </a:p>
          <a:p>
            <a:r>
              <a:rPr lang="en-US" u="sng" dirty="0" smtClean="0"/>
              <a:t>Signs-</a:t>
            </a:r>
            <a:r>
              <a:rPr lang="en-US" dirty="0" smtClean="0"/>
              <a:t> </a:t>
            </a:r>
            <a:endParaRPr lang="en-US" dirty="0"/>
          </a:p>
          <a:p>
            <a:pPr lvl="1"/>
            <a:r>
              <a:rPr lang="en-US" dirty="0" smtClean="0"/>
              <a:t>Sudden </a:t>
            </a:r>
            <a:r>
              <a:rPr lang="en-US" dirty="0"/>
              <a:t>rise in blood volume</a:t>
            </a:r>
          </a:p>
          <a:p>
            <a:pPr lvl="1"/>
            <a:r>
              <a:rPr lang="en-US" dirty="0"/>
              <a:t>D</a:t>
            </a:r>
            <a:r>
              <a:rPr lang="en-US" dirty="0" smtClean="0"/>
              <a:t>ecrease </a:t>
            </a:r>
            <a:r>
              <a:rPr lang="en-US" dirty="0"/>
              <a:t>in pH- (acidic)</a:t>
            </a:r>
          </a:p>
          <a:p>
            <a:pPr lvl="1"/>
            <a:r>
              <a:rPr lang="en-US" dirty="0"/>
              <a:t>D</a:t>
            </a:r>
            <a:r>
              <a:rPr lang="en-US" dirty="0" smtClean="0"/>
              <a:t>ecrease </a:t>
            </a:r>
            <a:r>
              <a:rPr lang="en-US" dirty="0"/>
              <a:t>in HCT/</a:t>
            </a:r>
            <a:r>
              <a:rPr lang="en-US" dirty="0" err="1"/>
              <a:t>Hbg</a:t>
            </a:r>
            <a:r>
              <a:rPr lang="en-US" dirty="0"/>
              <a:t>= </a:t>
            </a:r>
            <a:r>
              <a:rPr lang="en-US" dirty="0" err="1"/>
              <a:t>hemodilution</a:t>
            </a:r>
            <a:endParaRPr lang="en-US" dirty="0"/>
          </a:p>
          <a:p>
            <a:pPr lvl="1"/>
            <a:r>
              <a:rPr lang="en-US" dirty="0"/>
              <a:t>B</a:t>
            </a:r>
            <a:r>
              <a:rPr lang="en-US" dirty="0" smtClean="0"/>
              <a:t>lood </a:t>
            </a:r>
            <a:r>
              <a:rPr lang="en-US" dirty="0"/>
              <a:t>in urine (hemolysis)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14939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Water to Blood Leak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/>
              <a:t>Action-</a:t>
            </a:r>
            <a:r>
              <a:rPr lang="en-US" dirty="0"/>
              <a:t> notify surgeon and anesthesia</a:t>
            </a:r>
          </a:p>
          <a:p>
            <a:pPr lvl="1"/>
            <a:r>
              <a:rPr lang="en-US" dirty="0"/>
              <a:t>C</a:t>
            </a:r>
            <a:r>
              <a:rPr lang="en-US" dirty="0" smtClean="0"/>
              <a:t>hange </a:t>
            </a:r>
            <a:r>
              <a:rPr lang="en-US" dirty="0"/>
              <a:t>out oxygenator</a:t>
            </a:r>
          </a:p>
          <a:p>
            <a:pPr lvl="1"/>
            <a:r>
              <a:rPr lang="en-US" dirty="0"/>
              <a:t>R</a:t>
            </a:r>
            <a:r>
              <a:rPr lang="en-US" dirty="0" smtClean="0"/>
              <a:t>eplace </a:t>
            </a:r>
            <a:r>
              <a:rPr lang="en-US" dirty="0"/>
              <a:t>blood volume with donor blood and crystalloid</a:t>
            </a:r>
          </a:p>
          <a:p>
            <a:pPr lvl="1"/>
            <a:r>
              <a:rPr lang="en-US" dirty="0"/>
              <a:t>B</a:t>
            </a:r>
            <a:r>
              <a:rPr lang="en-US" dirty="0" smtClean="0"/>
              <a:t>e </a:t>
            </a:r>
            <a:r>
              <a:rPr lang="en-US" dirty="0"/>
              <a:t>prepared to correct acidosis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75779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Air Embolism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 smtClean="0"/>
              <a:t>3 </a:t>
            </a:r>
            <a:r>
              <a:rPr lang="en-US" u="sng" dirty="0"/>
              <a:t>Types:</a:t>
            </a:r>
            <a:endParaRPr lang="en-US" dirty="0"/>
          </a:p>
          <a:p>
            <a:pPr lvl="1"/>
            <a:r>
              <a:rPr lang="en-US" dirty="0" smtClean="0"/>
              <a:t>Surgical </a:t>
            </a:r>
            <a:r>
              <a:rPr lang="en-US" dirty="0"/>
              <a:t>Air</a:t>
            </a:r>
          </a:p>
          <a:p>
            <a:pPr lvl="1"/>
            <a:r>
              <a:rPr lang="en-US" dirty="0" smtClean="0"/>
              <a:t>CPB </a:t>
            </a:r>
            <a:r>
              <a:rPr lang="en-US" dirty="0"/>
              <a:t>Air</a:t>
            </a:r>
          </a:p>
          <a:p>
            <a:pPr lvl="1"/>
            <a:r>
              <a:rPr lang="en-US" dirty="0" smtClean="0"/>
              <a:t>Anesthetic </a:t>
            </a:r>
            <a:r>
              <a:rPr lang="en-US" dirty="0"/>
              <a:t>Air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04800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Surgical Air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400" dirty="0"/>
              <a:t>Air emboli in the right side of the heart is well </a:t>
            </a:r>
            <a:r>
              <a:rPr lang="en-US" sz="2400" dirty="0" smtClean="0"/>
              <a:t>tolerated</a:t>
            </a:r>
          </a:p>
          <a:p>
            <a:pPr lvl="1"/>
            <a:r>
              <a:rPr lang="en-US" dirty="0" smtClean="0"/>
              <a:t>Expelled by the Lungs</a:t>
            </a:r>
            <a:endParaRPr lang="en-US" dirty="0"/>
          </a:p>
          <a:p>
            <a:pPr lvl="0"/>
            <a:r>
              <a:rPr lang="en-US" sz="2400" dirty="0"/>
              <a:t>Air emboli in the left side of the heart is often fatal</a:t>
            </a:r>
          </a:p>
          <a:p>
            <a:pPr lvl="1"/>
            <a:r>
              <a:rPr lang="en-US" dirty="0"/>
              <a:t>Open left atrium, left ventricle, pulmonary vein, aorta</a:t>
            </a:r>
          </a:p>
          <a:p>
            <a:pPr lvl="1"/>
            <a:r>
              <a:rPr lang="en-US" dirty="0"/>
              <a:t>Air is most commonly seen in the </a:t>
            </a:r>
            <a:r>
              <a:rPr lang="en-US" dirty="0">
                <a:solidFill>
                  <a:srgbClr val="FF0000"/>
                </a:solidFill>
              </a:rPr>
              <a:t>Right Coronary Artery </a:t>
            </a:r>
            <a:r>
              <a:rPr lang="en-US" dirty="0"/>
              <a:t>during surgery</a:t>
            </a:r>
          </a:p>
          <a:p>
            <a:pPr lvl="2"/>
            <a:r>
              <a:rPr lang="en-US" dirty="0"/>
              <a:t>Seen by Isolated Acute ST Segment Elevation in the inferior ECG leads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44680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u="sng" dirty="0"/>
              <a:t>CPB Air- (Pump Air</a:t>
            </a:r>
            <a:r>
              <a:rPr lang="en-US" sz="4800" u="sng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z="2400" dirty="0" smtClean="0"/>
              <a:t>Air </a:t>
            </a:r>
            <a:r>
              <a:rPr lang="en-US" sz="2400" dirty="0"/>
              <a:t>via the arterial line due to emptying of CPB reservoir</a:t>
            </a:r>
          </a:p>
          <a:p>
            <a:pPr lvl="0"/>
            <a:r>
              <a:rPr lang="en-US" sz="2400" dirty="0" err="1"/>
              <a:t>Vortexing</a:t>
            </a:r>
            <a:r>
              <a:rPr lang="en-US" sz="2400" dirty="0"/>
              <a:t> of blood at high pump flows through vertical ports of the venous reservoir cause air generation into the systemic arterial line</a:t>
            </a:r>
          </a:p>
          <a:p>
            <a:pPr lvl="1"/>
            <a:r>
              <a:rPr lang="en-US" dirty="0"/>
              <a:t>Newer angled or horizontal outlets are less prone to </a:t>
            </a:r>
            <a:r>
              <a:rPr lang="en-US" dirty="0" err="1"/>
              <a:t>vortexing</a:t>
            </a:r>
            <a:endParaRPr lang="en-US" dirty="0"/>
          </a:p>
          <a:p>
            <a:pPr lvl="0"/>
            <a:r>
              <a:rPr lang="en-US" sz="2400" dirty="0"/>
              <a:t>Arterial roller pump head tubing may rupture causing the entraining of air</a:t>
            </a:r>
          </a:p>
          <a:p>
            <a:pPr lvl="1"/>
            <a:r>
              <a:rPr lang="en-US" dirty="0"/>
              <a:t>With a roller pump, if arterial pump is off and </a:t>
            </a:r>
            <a:r>
              <a:rPr lang="en-US" dirty="0" err="1"/>
              <a:t>cardioplegia</a:t>
            </a:r>
            <a:r>
              <a:rPr lang="en-US" dirty="0"/>
              <a:t> pump is on, air can be drawn into the </a:t>
            </a:r>
            <a:r>
              <a:rPr lang="en-US" dirty="0" err="1"/>
              <a:t>plegia</a:t>
            </a:r>
            <a:r>
              <a:rPr lang="en-US" dirty="0"/>
              <a:t> circuit</a:t>
            </a:r>
          </a:p>
          <a:p>
            <a:pPr lvl="0"/>
            <a:r>
              <a:rPr lang="en-US" sz="2400" dirty="0"/>
              <a:t>VAVD can </a:t>
            </a:r>
            <a:r>
              <a:rPr lang="en-US" sz="2400" dirty="0" err="1"/>
              <a:t>deprime</a:t>
            </a:r>
            <a:r>
              <a:rPr lang="en-US" sz="2400" dirty="0"/>
              <a:t> the arterial line filter or oxygenator if vacuum is applied before establishing CPB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12236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u="sng" dirty="0"/>
              <a:t>Treatment of Air </a:t>
            </a:r>
            <a:r>
              <a:rPr lang="en-US" sz="4800" u="sng" dirty="0" smtClean="0"/>
              <a:t>Embolism-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400" dirty="0" smtClean="0"/>
              <a:t>With </a:t>
            </a:r>
            <a:r>
              <a:rPr lang="en-US" sz="2400" dirty="0"/>
              <a:t>open chest, surgeon can directly aspirate air from the heart chambers or vessels </a:t>
            </a:r>
          </a:p>
          <a:p>
            <a:pPr lvl="0"/>
            <a:r>
              <a:rPr lang="en-US" sz="2400" dirty="0"/>
              <a:t>Air down the RCA is seen by ST Elevation on ECG</a:t>
            </a:r>
          </a:p>
          <a:p>
            <a:pPr lvl="1"/>
            <a:r>
              <a:rPr lang="en-US" dirty="0"/>
              <a:t>Inducing HTN will help blow the air through the vessel</a:t>
            </a:r>
          </a:p>
          <a:p>
            <a:pPr lvl="1"/>
            <a:r>
              <a:rPr lang="en-US" dirty="0"/>
              <a:t>Vasopressors can be given, surgeon can also pinch the aorta distal to the RCA to acutely raise BP to the RCA</a:t>
            </a:r>
          </a:p>
          <a:p>
            <a:pPr lvl="0"/>
            <a:r>
              <a:rPr lang="en-US" sz="2400" dirty="0"/>
              <a:t>Packing the head in ice and ventilating on 100% O2 can help </a:t>
            </a:r>
          </a:p>
          <a:p>
            <a:pPr lvl="0"/>
            <a:r>
              <a:rPr lang="en-US" sz="2400" dirty="0"/>
              <a:t>Head down position will help prevent bubbles from entering cerebral vasculature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17810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/>
              <a:t>Massive Air </a:t>
            </a:r>
            <a:r>
              <a:rPr lang="en-US" u="sng" dirty="0" smtClean="0"/>
              <a:t>Embolism</a:t>
            </a:r>
            <a:r>
              <a:rPr lang="en-US" dirty="0" smtClean="0"/>
              <a:t>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u="sng" dirty="0"/>
              <a:t>Protective Measures against air embolism: </a:t>
            </a:r>
            <a:endParaRPr lang="en-US" dirty="0"/>
          </a:p>
          <a:p>
            <a:pPr lvl="0"/>
            <a:r>
              <a:rPr lang="en-US" dirty="0"/>
              <a:t>level sensors, arterial filters, bubble sensors protect against air emboli</a:t>
            </a:r>
          </a:p>
          <a:p>
            <a:pPr lvl="0"/>
            <a:r>
              <a:rPr lang="en-US" dirty="0"/>
              <a:t>CO2 flush, use albumin, keep adequate volume, communication</a:t>
            </a:r>
          </a:p>
          <a:p>
            <a:r>
              <a:rPr lang="en-US" dirty="0"/>
              <a:t> </a:t>
            </a:r>
          </a:p>
          <a:p>
            <a:r>
              <a:rPr lang="en-US" u="sng" dirty="0"/>
              <a:t>Actions</a:t>
            </a:r>
            <a:r>
              <a:rPr lang="en-US" dirty="0"/>
              <a:t>- </a:t>
            </a:r>
          </a:p>
          <a:p>
            <a:pPr lvl="0"/>
            <a:r>
              <a:rPr lang="en-US" dirty="0"/>
              <a:t>immediately turn pump off and clamp your lines</a:t>
            </a:r>
          </a:p>
          <a:p>
            <a:pPr lvl="0"/>
            <a:r>
              <a:rPr lang="en-US" dirty="0"/>
              <a:t>notify surgeon</a:t>
            </a:r>
          </a:p>
          <a:p>
            <a:pPr lvl="0"/>
            <a:r>
              <a:rPr lang="en-US" dirty="0"/>
              <a:t>place patient in </a:t>
            </a:r>
            <a:r>
              <a:rPr lang="en-US" dirty="0" err="1"/>
              <a:t>trendelenberg</a:t>
            </a:r>
            <a:endParaRPr lang="en-US" dirty="0"/>
          </a:p>
          <a:p>
            <a:pPr lvl="0"/>
            <a:r>
              <a:rPr lang="en-US" dirty="0"/>
              <a:t>pack head in ice</a:t>
            </a:r>
          </a:p>
          <a:p>
            <a:pPr lvl="0"/>
            <a:r>
              <a:rPr lang="en-US" dirty="0"/>
              <a:t>give steroids</a:t>
            </a:r>
          </a:p>
          <a:p>
            <a:pPr lvl="0"/>
            <a:r>
              <a:rPr lang="en-US" dirty="0"/>
              <a:t>carotid massage by anesthesiologist  </a:t>
            </a:r>
          </a:p>
          <a:p>
            <a:pPr lvl="0"/>
            <a:r>
              <a:rPr lang="en-US" dirty="0"/>
              <a:t>drop fluid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03722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/>
              <a:t>Massive Air </a:t>
            </a:r>
            <a:r>
              <a:rPr lang="en-US" u="sng" dirty="0" smtClean="0"/>
              <a:t>Embolism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400" dirty="0" err="1"/>
              <a:t>recirc</a:t>
            </a:r>
            <a:r>
              <a:rPr lang="en-US" sz="2400" dirty="0"/>
              <a:t> fluid through </a:t>
            </a:r>
            <a:r>
              <a:rPr lang="en-US" sz="2400" dirty="0" err="1"/>
              <a:t>recirc</a:t>
            </a:r>
            <a:r>
              <a:rPr lang="en-US" sz="2400" dirty="0"/>
              <a:t> line and purge line to get rid of air</a:t>
            </a:r>
          </a:p>
          <a:p>
            <a:pPr lvl="0"/>
            <a:r>
              <a:rPr lang="en-US" sz="2400" dirty="0"/>
              <a:t>re-prime all necessary lines</a:t>
            </a:r>
          </a:p>
          <a:p>
            <a:pPr lvl="0"/>
            <a:r>
              <a:rPr lang="en-US" sz="2400" dirty="0"/>
              <a:t>if arterial filter is full of air, may have to clamp it out and just use bypass line to quickly re-initiate CPB</a:t>
            </a:r>
          </a:p>
          <a:p>
            <a:pPr lvl="0"/>
            <a:r>
              <a:rPr lang="en-US" sz="2400" dirty="0"/>
              <a:t>go back on bypass</a:t>
            </a:r>
          </a:p>
          <a:p>
            <a:pPr lvl="0"/>
            <a:r>
              <a:rPr lang="en-US" sz="2400" dirty="0"/>
              <a:t>if large quantities of air appear to have entered cerebral vessels, retrograde cerebral perfusion may be used with great results</a:t>
            </a:r>
          </a:p>
          <a:p>
            <a:pPr lvl="0"/>
            <a:r>
              <a:rPr lang="en-US" sz="2400" dirty="0"/>
              <a:t>hyperbaric chamber is pumped air to patient</a:t>
            </a:r>
          </a:p>
          <a:p>
            <a:pPr lvl="1"/>
            <a:r>
              <a:rPr lang="en-US" dirty="0"/>
              <a:t>~6 ATA (atmospheres of absolute pressure) is required to get rid of air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51498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/>
              <a:t>Blood Transfusion </a:t>
            </a:r>
            <a:r>
              <a:rPr lang="en-US" u="sng" dirty="0" smtClean="0"/>
              <a:t>Reactions-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/>
              <a:t>R</a:t>
            </a:r>
            <a:r>
              <a:rPr lang="en-US" dirty="0" smtClean="0"/>
              <a:t>ecipient </a:t>
            </a:r>
            <a:r>
              <a:rPr lang="en-US" dirty="0"/>
              <a:t>forms antibodies against donor RBCs</a:t>
            </a:r>
          </a:p>
          <a:p>
            <a:pPr lvl="0"/>
            <a:r>
              <a:rPr lang="en-US" dirty="0"/>
              <a:t>R</a:t>
            </a:r>
            <a:r>
              <a:rPr lang="en-US" dirty="0" smtClean="0"/>
              <a:t>eactions </a:t>
            </a:r>
            <a:r>
              <a:rPr lang="en-US" dirty="0"/>
              <a:t>can be immediate or delayed</a:t>
            </a:r>
          </a:p>
          <a:p>
            <a:pPr lvl="0"/>
            <a:r>
              <a:rPr lang="en-US" dirty="0"/>
              <a:t>D</a:t>
            </a:r>
            <a:r>
              <a:rPr lang="en-US" dirty="0" smtClean="0"/>
              <a:t>ouble </a:t>
            </a:r>
            <a:r>
              <a:rPr lang="en-US" dirty="0"/>
              <a:t>check patient IDs on blood</a:t>
            </a:r>
          </a:p>
          <a:p>
            <a:r>
              <a:rPr lang="en-US" dirty="0"/>
              <a:t> </a:t>
            </a:r>
          </a:p>
          <a:p>
            <a:r>
              <a:rPr lang="en-US" u="sng" dirty="0" smtClean="0"/>
              <a:t>Actions </a:t>
            </a:r>
            <a:r>
              <a:rPr lang="en-US" u="sng" dirty="0"/>
              <a:t>taken-</a:t>
            </a:r>
            <a:endParaRPr lang="en-US" dirty="0"/>
          </a:p>
          <a:p>
            <a:pPr lvl="1"/>
            <a:r>
              <a:rPr lang="en-US" dirty="0"/>
              <a:t>stop transfusion</a:t>
            </a:r>
          </a:p>
          <a:p>
            <a:pPr lvl="1"/>
            <a:r>
              <a:rPr lang="en-US" dirty="0"/>
              <a:t>give steroids</a:t>
            </a:r>
          </a:p>
          <a:p>
            <a:pPr lvl="1"/>
            <a:r>
              <a:rPr lang="en-US" dirty="0"/>
              <a:t>give heparin</a:t>
            </a:r>
          </a:p>
          <a:p>
            <a:pPr lvl="1"/>
            <a:r>
              <a:rPr lang="en-US" dirty="0"/>
              <a:t>give diuretics</a:t>
            </a:r>
          </a:p>
          <a:p>
            <a:pPr lvl="1"/>
            <a:r>
              <a:rPr lang="en-US" dirty="0"/>
              <a:t>give a complete transfusion with the proper blood type</a:t>
            </a:r>
          </a:p>
          <a:p>
            <a:pPr lvl="1"/>
            <a:r>
              <a:rPr lang="en-US" dirty="0"/>
              <a:t>fill out incident report for the hospital- (doesn’t go in patient chart)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10350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Protamine Reactions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Derived </a:t>
            </a:r>
            <a:r>
              <a:rPr lang="en-US" dirty="0"/>
              <a:t>from salmon sperm</a:t>
            </a:r>
          </a:p>
          <a:p>
            <a:r>
              <a:rPr lang="en-US" u="sng" dirty="0"/>
              <a:t>People at Risk</a:t>
            </a:r>
            <a:r>
              <a:rPr lang="en-US" dirty="0"/>
              <a:t>-</a:t>
            </a:r>
          </a:p>
          <a:p>
            <a:pPr lvl="1"/>
            <a:r>
              <a:rPr lang="en-US" dirty="0" smtClean="0"/>
              <a:t>Causes </a:t>
            </a:r>
            <a:r>
              <a:rPr lang="en-US" dirty="0"/>
              <a:t>reactions in people with shellfish allergy</a:t>
            </a:r>
          </a:p>
          <a:p>
            <a:pPr lvl="1"/>
            <a:r>
              <a:rPr lang="en-US" dirty="0"/>
              <a:t>R</a:t>
            </a:r>
            <a:r>
              <a:rPr lang="en-US" dirty="0" smtClean="0"/>
              <a:t>isks </a:t>
            </a:r>
            <a:r>
              <a:rPr lang="en-US" dirty="0"/>
              <a:t>when patient was already exposed to protamine</a:t>
            </a:r>
          </a:p>
          <a:p>
            <a:pPr lvl="1"/>
            <a:r>
              <a:rPr lang="en-US" dirty="0"/>
              <a:t>M</a:t>
            </a:r>
            <a:r>
              <a:rPr lang="en-US" dirty="0" smtClean="0"/>
              <a:t>en </a:t>
            </a:r>
            <a:r>
              <a:rPr lang="en-US" dirty="0"/>
              <a:t>with vasectomies</a:t>
            </a:r>
          </a:p>
          <a:p>
            <a:pPr lvl="1"/>
            <a:r>
              <a:rPr lang="en-US" dirty="0"/>
              <a:t>P</a:t>
            </a:r>
            <a:r>
              <a:rPr lang="en-US" dirty="0" smtClean="0"/>
              <a:t>atients </a:t>
            </a:r>
            <a:r>
              <a:rPr lang="en-US" dirty="0"/>
              <a:t>on NPH insulin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5178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Protamine Reactions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u="sng" dirty="0"/>
              <a:t>Types of Protamine Reactions-</a:t>
            </a:r>
            <a:r>
              <a:rPr lang="en-US" sz="2400" dirty="0"/>
              <a:t> </a:t>
            </a:r>
          </a:p>
          <a:p>
            <a:pPr lvl="1"/>
            <a:r>
              <a:rPr lang="en-US" u="sng" dirty="0" smtClean="0"/>
              <a:t>Type </a:t>
            </a:r>
            <a:r>
              <a:rPr lang="en-US" u="sng" dirty="0"/>
              <a:t>I</a:t>
            </a:r>
            <a:r>
              <a:rPr lang="en-US" dirty="0"/>
              <a:t>- hypotension, due to fast administration of protamine</a:t>
            </a:r>
          </a:p>
          <a:p>
            <a:pPr lvl="1"/>
            <a:r>
              <a:rPr lang="en-US" u="sng" dirty="0"/>
              <a:t>Type II</a:t>
            </a:r>
            <a:r>
              <a:rPr lang="en-US" dirty="0"/>
              <a:t>- hypotension, decrease in SVR, bronchospasm, edema, pulmonary vasoconstriction</a:t>
            </a:r>
          </a:p>
          <a:p>
            <a:pPr lvl="1"/>
            <a:r>
              <a:rPr lang="en-US" u="sng" dirty="0" smtClean="0"/>
              <a:t>Type </a:t>
            </a:r>
            <a:r>
              <a:rPr lang="en-US" u="sng" dirty="0"/>
              <a:t>III</a:t>
            </a:r>
            <a:r>
              <a:rPr lang="en-US" dirty="0"/>
              <a:t>- DEATH</a:t>
            </a:r>
          </a:p>
          <a:p>
            <a:pPr lvl="2"/>
            <a:r>
              <a:rPr lang="en-US" dirty="0" smtClean="0"/>
              <a:t>Pulmonary </a:t>
            </a:r>
            <a:r>
              <a:rPr lang="en-US" dirty="0"/>
              <a:t>vasoconstriction, RV distention, PA HTN, decreased </a:t>
            </a:r>
            <a:r>
              <a:rPr lang="en-US" dirty="0" smtClean="0"/>
              <a:t>LV </a:t>
            </a:r>
            <a:r>
              <a:rPr lang="en-US" dirty="0"/>
              <a:t>filling, systemic hypotension</a:t>
            </a:r>
          </a:p>
          <a:p>
            <a:r>
              <a:rPr lang="en-US" sz="2400" dirty="0"/>
              <a:t> </a:t>
            </a:r>
          </a:p>
          <a:p>
            <a:r>
              <a:rPr lang="en-US" sz="2400" u="sng" dirty="0" smtClean="0"/>
              <a:t>Action </a:t>
            </a:r>
            <a:r>
              <a:rPr lang="en-US" sz="2400" u="sng" dirty="0"/>
              <a:t>taken-</a:t>
            </a:r>
            <a:endParaRPr lang="en-US" sz="2400" dirty="0"/>
          </a:p>
          <a:p>
            <a:pPr lvl="1"/>
            <a:r>
              <a:rPr lang="en-US" dirty="0"/>
              <a:t>give vasoactive drugs</a:t>
            </a:r>
          </a:p>
          <a:p>
            <a:pPr lvl="1"/>
            <a:r>
              <a:rPr lang="en-US" dirty="0"/>
              <a:t>give inotropic drugs</a:t>
            </a:r>
          </a:p>
          <a:p>
            <a:pPr lvl="1"/>
            <a:r>
              <a:rPr lang="en-US" dirty="0"/>
              <a:t>give pulmonary vasodilators</a:t>
            </a:r>
          </a:p>
          <a:p>
            <a:pPr lvl="1"/>
            <a:r>
              <a:rPr lang="en-US" dirty="0"/>
              <a:t>give heparin, go back on CPB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564840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92</TotalTime>
  <Words>808</Words>
  <Application>Microsoft Office PowerPoint</Application>
  <PresentationFormat>On-screen Show (4:3)</PresentationFormat>
  <Paragraphs>145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Adjacency</vt:lpstr>
      <vt:lpstr>Catastrophic Events</vt:lpstr>
      <vt:lpstr>Catastrophic Events</vt:lpstr>
      <vt:lpstr>Oxygenator Failure</vt:lpstr>
      <vt:lpstr>Oxygenator Failure</vt:lpstr>
      <vt:lpstr>Changing Out Oxygenator</vt:lpstr>
      <vt:lpstr>Water to Blood Leak</vt:lpstr>
      <vt:lpstr>Water to Blood Leak</vt:lpstr>
      <vt:lpstr>Air Embolism</vt:lpstr>
      <vt:lpstr>Surgical Air</vt:lpstr>
      <vt:lpstr>CPB Air- (Pump Air)</vt:lpstr>
      <vt:lpstr>Treatment of Air Embolism-</vt:lpstr>
      <vt:lpstr>Massive Air Embolism-</vt:lpstr>
      <vt:lpstr>Massive Air Embolism</vt:lpstr>
      <vt:lpstr>Blood Transfusion Reactions-</vt:lpstr>
      <vt:lpstr>Protamine Reactions </vt:lpstr>
      <vt:lpstr>Protamine Reactions</vt:lpstr>
    </vt:vector>
  </TitlesOfParts>
  <Company>Cooper University Hospital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Catastrophic Events</dc:title>
  <dc:creator>hancock-michael</dc:creator>
  <cp:lastModifiedBy>hancock-michael</cp:lastModifiedBy>
  <cp:revision>10</cp:revision>
  <dcterms:created xsi:type="dcterms:W3CDTF">2015-04-02T20:05:24Z</dcterms:created>
  <dcterms:modified xsi:type="dcterms:W3CDTF">2015-04-02T21:37:34Z</dcterms:modified>
</cp:coreProperties>
</file>