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2C6D429-47F3-4680-AB58-59CBEBA88803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5F2E31-CAF2-4740-ADF7-3FAFF5717C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7EE7974-7A18-4BA9-93A5-8FF2C1108BE8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119DFF2-EEA2-439C-ADEB-8BB64C33ABBA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Cooper university hospital</a:t>
            </a:r>
          </a:p>
          <a:p>
            <a:r>
              <a:rPr lang="en-US" dirty="0" smtClean="0"/>
              <a:t>School of perfusion 2014</a:t>
            </a:r>
          </a:p>
          <a:p>
            <a:r>
              <a:rPr lang="en-US" dirty="0" smtClean="0"/>
              <a:t>Michael f. Hancock, </a:t>
            </a:r>
            <a:r>
              <a:rPr lang="en-US" dirty="0" err="1" smtClean="0"/>
              <a:t>ccp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Blood Disorders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Sickle Cell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800" dirty="0" smtClean="0"/>
              <a:t>Blood disorder containing an alteration of a single amino acid residue in the beta-</a:t>
            </a:r>
            <a:r>
              <a:rPr lang="en-US" sz="2800" dirty="0" err="1" smtClean="0"/>
              <a:t>globin</a:t>
            </a:r>
            <a:r>
              <a:rPr lang="en-US" sz="2800" dirty="0" smtClean="0"/>
              <a:t> chain. A hydrophobic </a:t>
            </a:r>
            <a:r>
              <a:rPr lang="en-US" sz="2800" dirty="0" err="1" smtClean="0"/>
              <a:t>valine</a:t>
            </a:r>
            <a:r>
              <a:rPr lang="en-US" sz="2800" dirty="0" smtClean="0"/>
              <a:t> residue is present on the beta-6 chain which has significant pathogenic potency</a:t>
            </a:r>
          </a:p>
          <a:p>
            <a:pPr lvl="1"/>
            <a:r>
              <a:rPr lang="en-US" sz="2400" dirty="0" smtClean="0"/>
              <a:t>Homozygous Trait- you have Sickle Cell Disease</a:t>
            </a:r>
          </a:p>
          <a:p>
            <a:pPr lvl="1"/>
            <a:r>
              <a:rPr lang="en-US" sz="2400" dirty="0" smtClean="0"/>
              <a:t>Heterozygous Trait- you are  recessive carrier</a:t>
            </a:r>
          </a:p>
          <a:p>
            <a:pPr lvl="0"/>
            <a:r>
              <a:rPr lang="en-US" sz="2800" u="sng" dirty="0" smtClean="0"/>
              <a:t>Hemoglobin Electrophoresis-</a:t>
            </a:r>
            <a:r>
              <a:rPr lang="en-US" sz="2800" dirty="0" smtClean="0"/>
              <a:t> is the definitive lab test for Sickle Cell disease</a:t>
            </a:r>
          </a:p>
          <a:p>
            <a:pPr lvl="1"/>
            <a:r>
              <a:rPr lang="en-US" sz="2400" dirty="0" smtClean="0"/>
              <a:t>Sickle Cell disease causes Hemolytic Anemia</a:t>
            </a:r>
          </a:p>
          <a:p>
            <a:pPr lvl="0"/>
            <a:r>
              <a:rPr lang="en-US" sz="2800" u="sng" dirty="0" smtClean="0"/>
              <a:t>Symptoms-</a:t>
            </a:r>
            <a:endParaRPr lang="en-US" sz="2800" dirty="0" smtClean="0"/>
          </a:p>
          <a:p>
            <a:pPr lvl="1"/>
            <a:r>
              <a:rPr lang="en-US" sz="2400" dirty="0" smtClean="0"/>
              <a:t>SOB, pains, convulsions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Sickle Cell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u="sng" dirty="0" smtClean="0"/>
              <a:t>Normal Patients- </a:t>
            </a:r>
            <a:endParaRPr lang="en-US" dirty="0" smtClean="0"/>
          </a:p>
          <a:p>
            <a:pPr lvl="0"/>
            <a:r>
              <a:rPr lang="en-US" dirty="0" smtClean="0"/>
              <a:t>Hemoglobin A       96%</a:t>
            </a:r>
          </a:p>
          <a:p>
            <a:pPr lvl="0"/>
            <a:r>
              <a:rPr lang="en-US" dirty="0" smtClean="0"/>
              <a:t>Hemoglobin S          4%</a:t>
            </a:r>
          </a:p>
          <a:p>
            <a:r>
              <a:rPr lang="en-US" dirty="0" smtClean="0"/>
              <a:t> </a:t>
            </a:r>
          </a:p>
          <a:p>
            <a:r>
              <a:rPr lang="en-US" u="sng" dirty="0" smtClean="0"/>
              <a:t>Sickle Cell Patients-</a:t>
            </a:r>
            <a:endParaRPr lang="en-US" dirty="0" smtClean="0"/>
          </a:p>
          <a:p>
            <a:pPr lvl="0"/>
            <a:r>
              <a:rPr lang="en-US" dirty="0" smtClean="0"/>
              <a:t>Hemoglobin A        20%</a:t>
            </a:r>
          </a:p>
          <a:p>
            <a:pPr lvl="0"/>
            <a:r>
              <a:rPr lang="en-US" dirty="0" smtClean="0"/>
              <a:t>Hemoglobin S         80%</a:t>
            </a:r>
          </a:p>
          <a:p>
            <a:endParaRPr lang="en-US" dirty="0"/>
          </a:p>
        </p:txBody>
      </p:sp>
      <p:pic>
        <p:nvPicPr>
          <p:cNvPr id="4" name="Picture 3" descr="sicklece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1295400"/>
            <a:ext cx="2857500" cy="52482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Sickle Cell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sz="2800" u="sng" dirty="0" err="1" smtClean="0"/>
              <a:t>Sickling</a:t>
            </a:r>
            <a:r>
              <a:rPr lang="en-US" sz="2800" u="sng" dirty="0" smtClean="0"/>
              <a:t> of </a:t>
            </a:r>
            <a:r>
              <a:rPr lang="en-US" sz="2800" u="sng" dirty="0" smtClean="0"/>
              <a:t>RBCs:</a:t>
            </a:r>
            <a:endParaRPr lang="en-US" sz="2800" dirty="0" smtClean="0"/>
          </a:p>
          <a:p>
            <a:pPr lvl="0"/>
            <a:r>
              <a:rPr lang="en-US" sz="2800" dirty="0" smtClean="0"/>
              <a:t>Normal RBCs change shape to fit through blood vessels, they thin out and elongate to fit through</a:t>
            </a:r>
          </a:p>
          <a:p>
            <a:pPr lvl="0"/>
            <a:r>
              <a:rPr lang="en-US" sz="2800" u="sng" dirty="0" smtClean="0"/>
              <a:t>Sickle Cell Crisis</a:t>
            </a:r>
            <a:r>
              <a:rPr lang="en-US" sz="2800" dirty="0" smtClean="0"/>
              <a:t>- RBCs change shape under conditions:</a:t>
            </a:r>
          </a:p>
          <a:p>
            <a:pPr lvl="1"/>
            <a:r>
              <a:rPr lang="en-US" sz="2400" b="1" u="sng" dirty="0" smtClean="0"/>
              <a:t>Hypoxia</a:t>
            </a:r>
          </a:p>
          <a:p>
            <a:pPr lvl="1"/>
            <a:r>
              <a:rPr lang="en-US" sz="2400" b="1" u="sng" dirty="0" smtClean="0"/>
              <a:t>Acidosis</a:t>
            </a:r>
          </a:p>
          <a:p>
            <a:pPr lvl="1"/>
            <a:r>
              <a:rPr lang="en-US" sz="2400" b="1" u="sng" dirty="0" smtClean="0"/>
              <a:t>Hypothermia</a:t>
            </a:r>
          </a:p>
          <a:p>
            <a:pPr lvl="0"/>
            <a:r>
              <a:rPr lang="en-US" sz="2800" dirty="0" smtClean="0"/>
              <a:t>Sickle Cell RBCs, when deoxygenated, hemoglobin S molecules aggregate into long “fiber-like” polymers which cause the red cell to distort from its normal biconcave disk shape into the classic crescent or “sickle shape”</a:t>
            </a:r>
          </a:p>
          <a:p>
            <a:pPr lvl="1"/>
            <a:r>
              <a:rPr lang="en-US" sz="2400" dirty="0" smtClean="0"/>
              <a:t>They aggregate into clumps and occlude the </a:t>
            </a:r>
            <a:r>
              <a:rPr lang="en-US" sz="2400" dirty="0" err="1" smtClean="0"/>
              <a:t>microvascular</a:t>
            </a:r>
            <a:r>
              <a:rPr lang="en-US" sz="2400" dirty="0" smtClean="0"/>
              <a:t> circulation and are destroyed by the </a:t>
            </a:r>
            <a:r>
              <a:rPr lang="en-US" sz="2400" dirty="0" err="1" smtClean="0"/>
              <a:t>reticuloendothelial</a:t>
            </a:r>
            <a:r>
              <a:rPr lang="en-US" sz="2400" dirty="0" smtClean="0"/>
              <a:t> system at a greatly accelerated rate</a:t>
            </a:r>
          </a:p>
          <a:p>
            <a:pPr lvl="1"/>
            <a:r>
              <a:rPr lang="en-US" sz="2400" dirty="0" smtClean="0"/>
              <a:t>Leads to anemia and micro-infarction of tissues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Sickle Cell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u="sng" dirty="0" smtClean="0"/>
              <a:t>CPB for Sickle Cell Patients</a:t>
            </a:r>
            <a:endParaRPr lang="en-US" sz="2800" dirty="0" smtClean="0"/>
          </a:p>
          <a:p>
            <a:pPr lvl="0"/>
            <a:r>
              <a:rPr lang="en-US" sz="2800" dirty="0" smtClean="0"/>
              <a:t>CPB causes hypothermia, </a:t>
            </a:r>
            <a:r>
              <a:rPr lang="en-US" sz="2800" dirty="0" err="1" smtClean="0"/>
              <a:t>hemodilution</a:t>
            </a:r>
            <a:r>
              <a:rPr lang="en-US" sz="2800" dirty="0" smtClean="0"/>
              <a:t>, low blood oxygenation, tissue acidosis and other factors that increase the potential for </a:t>
            </a:r>
            <a:r>
              <a:rPr lang="en-US" sz="2800" dirty="0" err="1" smtClean="0"/>
              <a:t>oxyhemoglobin</a:t>
            </a:r>
            <a:r>
              <a:rPr lang="en-US" sz="2800" dirty="0" smtClean="0"/>
              <a:t> </a:t>
            </a:r>
            <a:r>
              <a:rPr lang="en-US" sz="2800" dirty="0" err="1" smtClean="0"/>
              <a:t>desaturation</a:t>
            </a:r>
            <a:r>
              <a:rPr lang="en-US" sz="2800" dirty="0" smtClean="0"/>
              <a:t>, which causes more </a:t>
            </a:r>
            <a:r>
              <a:rPr lang="en-US" sz="2800" dirty="0" err="1" smtClean="0"/>
              <a:t>sickling</a:t>
            </a:r>
            <a:r>
              <a:rPr lang="en-US" sz="2800" dirty="0" smtClean="0"/>
              <a:t> of the cells</a:t>
            </a:r>
          </a:p>
          <a:p>
            <a:pPr lvl="0"/>
            <a:r>
              <a:rPr lang="en-US" sz="2800" u="sng" dirty="0" smtClean="0"/>
              <a:t>Sickle Cell Crisis</a:t>
            </a:r>
            <a:r>
              <a:rPr lang="en-US" sz="2800" dirty="0" smtClean="0"/>
              <a:t>- starts with hypoxia and the </a:t>
            </a:r>
            <a:r>
              <a:rPr lang="en-US" sz="2800" dirty="0" err="1" smtClean="0"/>
              <a:t>sickling</a:t>
            </a:r>
            <a:r>
              <a:rPr lang="en-US" sz="2800" dirty="0" smtClean="0"/>
              <a:t> of cells that ensues leads to </a:t>
            </a:r>
            <a:r>
              <a:rPr lang="en-US" sz="2800" dirty="0" err="1" smtClean="0"/>
              <a:t>vaso</a:t>
            </a:r>
            <a:r>
              <a:rPr lang="en-US" sz="2800" dirty="0" smtClean="0"/>
              <a:t>-occlusion and thrombosis</a:t>
            </a:r>
          </a:p>
          <a:p>
            <a:pPr lvl="1"/>
            <a:r>
              <a:rPr lang="en-US" sz="2400" dirty="0" smtClean="0"/>
              <a:t>Tissue acidosis and hypoxia lead to the crisis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CPB for Sickle Cell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sz="2800" dirty="0" smtClean="0"/>
              <a:t>Exchange Transfusions</a:t>
            </a:r>
          </a:p>
          <a:p>
            <a:pPr lvl="1"/>
            <a:r>
              <a:rPr lang="en-US" sz="2400" dirty="0" smtClean="0"/>
              <a:t>Massive Blood Transfusions prior to CPB, get rid of </a:t>
            </a:r>
            <a:r>
              <a:rPr lang="en-US" sz="2400" dirty="0" err="1" smtClean="0"/>
              <a:t>sickled</a:t>
            </a:r>
            <a:r>
              <a:rPr lang="en-US" sz="2400" dirty="0" smtClean="0"/>
              <a:t> RBCs</a:t>
            </a:r>
          </a:p>
          <a:p>
            <a:pPr lvl="1"/>
            <a:r>
              <a:rPr lang="en-US" sz="2400" dirty="0" smtClean="0"/>
              <a:t>Goal is to increase the ratio of </a:t>
            </a:r>
            <a:r>
              <a:rPr lang="en-US" sz="2400" dirty="0" err="1" smtClean="0"/>
              <a:t>Hbg</a:t>
            </a:r>
            <a:r>
              <a:rPr lang="en-US" sz="2400" dirty="0" smtClean="0"/>
              <a:t>-A to </a:t>
            </a:r>
            <a:r>
              <a:rPr lang="en-US" sz="2400" dirty="0" err="1" smtClean="0"/>
              <a:t>Hbg</a:t>
            </a:r>
            <a:r>
              <a:rPr lang="en-US" sz="2400" dirty="0" smtClean="0"/>
              <a:t>-S</a:t>
            </a:r>
          </a:p>
          <a:p>
            <a:pPr lvl="1"/>
            <a:r>
              <a:rPr lang="en-US" sz="2400" u="sng" dirty="0" smtClean="0"/>
              <a:t>Goal of exchange transfusions is:</a:t>
            </a:r>
            <a:endParaRPr lang="en-US" sz="2400" dirty="0" smtClean="0"/>
          </a:p>
          <a:p>
            <a:pPr lvl="2"/>
            <a:r>
              <a:rPr lang="en-US" dirty="0" err="1" smtClean="0"/>
              <a:t>Hbg</a:t>
            </a:r>
            <a:r>
              <a:rPr lang="en-US" dirty="0" smtClean="0"/>
              <a:t>-A- 70%</a:t>
            </a:r>
          </a:p>
          <a:p>
            <a:pPr lvl="2"/>
            <a:r>
              <a:rPr lang="en-US" dirty="0" err="1" smtClean="0"/>
              <a:t>Hbg</a:t>
            </a:r>
            <a:r>
              <a:rPr lang="en-US" dirty="0" smtClean="0"/>
              <a:t>-S- 30%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CPB for Sickle Cell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800" dirty="0" smtClean="0"/>
              <a:t>Prevention of acidosis with blood buffers, like </a:t>
            </a:r>
            <a:r>
              <a:rPr lang="en-US" sz="2800" dirty="0" err="1" smtClean="0"/>
              <a:t>Bicarb</a:t>
            </a:r>
            <a:endParaRPr lang="en-US" sz="2800" dirty="0" smtClean="0"/>
          </a:p>
          <a:p>
            <a:pPr lvl="0"/>
            <a:r>
              <a:rPr lang="en-US" sz="2800" dirty="0" err="1" smtClean="0"/>
              <a:t>Peri</a:t>
            </a:r>
            <a:r>
              <a:rPr lang="en-US" sz="2800" dirty="0" smtClean="0"/>
              <a:t>-operative transfusions</a:t>
            </a:r>
          </a:p>
          <a:p>
            <a:pPr lvl="0"/>
            <a:r>
              <a:rPr lang="en-US" sz="2800" dirty="0" err="1" smtClean="0"/>
              <a:t>Normothermic</a:t>
            </a:r>
            <a:r>
              <a:rPr lang="en-US" sz="2800" dirty="0" smtClean="0"/>
              <a:t> or mild hypothermic conditions</a:t>
            </a:r>
          </a:p>
          <a:p>
            <a:pPr lvl="1"/>
            <a:r>
              <a:rPr lang="en-US" sz="2400" dirty="0" smtClean="0"/>
              <a:t>DO NOT COOL</a:t>
            </a:r>
          </a:p>
          <a:p>
            <a:pPr lvl="0"/>
            <a:r>
              <a:rPr lang="en-US" sz="2800" dirty="0" smtClean="0"/>
              <a:t>High blood oxygenation saturations</a:t>
            </a:r>
          </a:p>
          <a:p>
            <a:pPr lvl="1"/>
            <a:r>
              <a:rPr lang="en-US" sz="2400" dirty="0" smtClean="0"/>
              <a:t>Keep pO2 high</a:t>
            </a:r>
          </a:p>
          <a:p>
            <a:pPr lvl="0"/>
            <a:r>
              <a:rPr lang="en-US" sz="2800" dirty="0" smtClean="0"/>
              <a:t>Keep patient diluted during CPB</a:t>
            </a:r>
          </a:p>
          <a:p>
            <a:pPr lvl="0"/>
            <a:r>
              <a:rPr lang="en-US" sz="2800" dirty="0" smtClean="0"/>
              <a:t>Use vasodilators to keep vessels open</a:t>
            </a:r>
          </a:p>
          <a:p>
            <a:pPr lvl="0"/>
            <a:r>
              <a:rPr lang="en-US" sz="2800" dirty="0" smtClean="0"/>
              <a:t>Warm </a:t>
            </a:r>
            <a:r>
              <a:rPr lang="en-US" sz="2800" dirty="0" err="1" smtClean="0"/>
              <a:t>cardioplegia</a:t>
            </a:r>
            <a:endParaRPr lang="en-US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</TotalTime>
  <Words>351</Words>
  <Application>Microsoft Office PowerPoint</Application>
  <PresentationFormat>On-screen Show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Civic</vt:lpstr>
      <vt:lpstr>Blood Disorders</vt:lpstr>
      <vt:lpstr>Sickle Cell Disease</vt:lpstr>
      <vt:lpstr>Sickle Cell Disease</vt:lpstr>
      <vt:lpstr>Sickle Cell Disease</vt:lpstr>
      <vt:lpstr>Sickle Cell Disease</vt:lpstr>
      <vt:lpstr>CPB for Sickle Cell Patients</vt:lpstr>
      <vt:lpstr>CPB for Sickle Cell Patients</vt:lpstr>
    </vt:vector>
  </TitlesOfParts>
  <Company>Cooper University Hospital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Disorders</dc:title>
  <dc:creator>hancock-michael</dc:creator>
  <cp:lastModifiedBy>hancock-michael</cp:lastModifiedBy>
  <cp:revision>2</cp:revision>
  <dcterms:created xsi:type="dcterms:W3CDTF">2014-03-03T17:33:18Z</dcterms:created>
  <dcterms:modified xsi:type="dcterms:W3CDTF">2014-03-03T17:39:34Z</dcterms:modified>
</cp:coreProperties>
</file>