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9"/>
  </p:handoutMasterIdLst>
  <p:sldIdLst>
    <p:sldId id="256" r:id="rId2"/>
    <p:sldId id="269" r:id="rId3"/>
    <p:sldId id="270" r:id="rId4"/>
    <p:sldId id="257" r:id="rId5"/>
    <p:sldId id="258" r:id="rId6"/>
    <p:sldId id="259" r:id="rId7"/>
    <p:sldId id="260" r:id="rId8"/>
    <p:sldId id="265" r:id="rId9"/>
    <p:sldId id="266" r:id="rId10"/>
    <p:sldId id="267" r:id="rId11"/>
    <p:sldId id="268" r:id="rId12"/>
    <p:sldId id="263" r:id="rId13"/>
    <p:sldId id="264" r:id="rId14"/>
    <p:sldId id="261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83" r:id="rId26"/>
    <p:sldId id="281" r:id="rId27"/>
    <p:sldId id="280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8" autoAdjust="0"/>
    <p:restoredTop sz="86420" autoAdjust="0"/>
  </p:normalViewPr>
  <p:slideViewPr>
    <p:cSldViewPr>
      <p:cViewPr varScale="1">
        <p:scale>
          <a:sx n="109" d="100"/>
          <a:sy n="109" d="100"/>
        </p:scale>
        <p:origin x="-4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2BD90F8-361D-460C-861B-981F447CCC55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D350C77-84CC-4EFF-ACE5-17CE8079A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 sz="2400" dirty="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 sz="2400" dirty="0">
                <a:latin typeface="Times New Roman" pitchFamily="18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3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dirty="0"/>
            </a:lvl1pPr>
          </a:lstStyle>
          <a:p>
            <a:endParaRPr lang="en-US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3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35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dirty="0"/>
            </a:lvl1pPr>
          </a:lstStyle>
          <a:p>
            <a:fld id="{3F799A9A-55C9-4369-A83D-02DEBCB312D8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/>
            </a:lvl1pPr>
          </a:lstStyle>
          <a:p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</a:defRPr>
            </a:lvl1pPr>
          </a:lstStyle>
          <a:p>
            <a:fld id="{86C84CEF-8C95-4D45-8B70-F9C18FA2CC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3600" y="2927350"/>
            <a:ext cx="4013200" cy="370205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Cooper University Hospital </a:t>
            </a:r>
          </a:p>
          <a:p>
            <a:r>
              <a:rPr lang="en-US" b="1" dirty="0" smtClean="0"/>
              <a:t>School of Perfusion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By:</a:t>
            </a:r>
          </a:p>
          <a:p>
            <a:r>
              <a:rPr lang="en-US" dirty="0" smtClean="0"/>
              <a:t>Michael F. Hancock, CCP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u="sng" dirty="0" smtClean="0"/>
              <a:t>Anticoagulants</a:t>
            </a:r>
            <a:endParaRPr lang="en-US" u="sn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Anticoagulation for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Since CPB circuit is a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Thrombogenic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surface that will cause platelet, complement, and coagulation activation, we must give drugs that reduce this activation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Heparin- primary anticoagulant for Cardiac Surgery </a:t>
            </a:r>
          </a:p>
          <a:p>
            <a:r>
              <a:rPr lang="en-US" dirty="0" smtClean="0"/>
              <a:t>We must monitor the effect of our anticoagulant on a routine basis throughout the surgery  to prevent clots from forming in our circuit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Anticoagulation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u="sng" dirty="0" smtClean="0">
                <a:solidFill>
                  <a:schemeClr val="tx1"/>
                </a:solidFill>
                <a:latin typeface="+mn-lt"/>
              </a:rPr>
              <a:t>Activated Clotting Time (ACTs)- </a:t>
            </a:r>
            <a:r>
              <a:rPr lang="en-US" sz="2300" dirty="0" smtClean="0">
                <a:solidFill>
                  <a:schemeClr val="tx1"/>
                </a:solidFill>
                <a:latin typeface="+mn-lt"/>
              </a:rPr>
              <a:t>is a modified, accelerated Lee-White Whole Blood coagulation time</a:t>
            </a:r>
          </a:p>
          <a:p>
            <a:pPr lvl="1"/>
            <a:r>
              <a:rPr lang="en-US" sz="2300" dirty="0" smtClean="0">
                <a:solidFill>
                  <a:schemeClr val="tx1"/>
                </a:solidFill>
                <a:latin typeface="+mn-lt"/>
              </a:rPr>
              <a:t>An accelerator substance like Kaolin is added to the sample basically acts as the “Contact Activator”</a:t>
            </a:r>
          </a:p>
          <a:p>
            <a:pPr lvl="1"/>
            <a:r>
              <a:rPr lang="en-US" sz="2300" dirty="0" smtClean="0">
                <a:solidFill>
                  <a:schemeClr val="tx1"/>
                </a:solidFill>
                <a:latin typeface="+mn-lt"/>
              </a:rPr>
              <a:t>Maintaining ACTs &gt;400 are recommended (480)</a:t>
            </a:r>
          </a:p>
          <a:p>
            <a:pPr lvl="1"/>
            <a:r>
              <a:rPr lang="en-US" sz="2300" dirty="0" smtClean="0">
                <a:solidFill>
                  <a:schemeClr val="tx1"/>
                </a:solidFill>
                <a:latin typeface="+mn-lt"/>
              </a:rPr>
              <a:t>ACTs should be taken 2-3 minutes after Heparin bolus </a:t>
            </a:r>
          </a:p>
          <a:p>
            <a:pPr lvl="1"/>
            <a:r>
              <a:rPr lang="en-US" sz="2300" dirty="0" smtClean="0">
                <a:solidFill>
                  <a:schemeClr val="tx1"/>
                </a:solidFill>
                <a:latin typeface="+mn-lt"/>
              </a:rPr>
              <a:t>Hypothermia increases ACTs</a:t>
            </a:r>
          </a:p>
          <a:p>
            <a:pPr lvl="2"/>
            <a:r>
              <a:rPr lang="en-US" sz="2300" dirty="0" smtClean="0">
                <a:solidFill>
                  <a:schemeClr val="tx1"/>
                </a:solidFill>
                <a:latin typeface="+mn-lt"/>
              </a:rPr>
              <a:t>Less Heparin clearance</a:t>
            </a:r>
          </a:p>
          <a:p>
            <a:pPr lvl="1"/>
            <a:r>
              <a:rPr lang="en-US" sz="2300" dirty="0" err="1" smtClean="0">
                <a:solidFill>
                  <a:schemeClr val="tx1"/>
                </a:solidFill>
                <a:latin typeface="+mn-lt"/>
              </a:rPr>
              <a:t>Rewarming</a:t>
            </a:r>
            <a:r>
              <a:rPr lang="en-US" sz="2300" dirty="0" smtClean="0">
                <a:solidFill>
                  <a:schemeClr val="tx1"/>
                </a:solidFill>
                <a:latin typeface="+mn-lt"/>
              </a:rPr>
              <a:t> lowers them</a:t>
            </a:r>
          </a:p>
          <a:p>
            <a:pPr lvl="2"/>
            <a:r>
              <a:rPr lang="en-US" sz="2300" dirty="0" smtClean="0">
                <a:solidFill>
                  <a:schemeClr val="tx1"/>
                </a:solidFill>
                <a:latin typeface="+mn-lt"/>
              </a:rPr>
              <a:t>More Heparin clearance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Heparin: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A Polysaccharide extracted from mast cells of body tissue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Acidic in nature, combined with Sodium in medicine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Molecular Weight- 3,000 - 40,000 Daltons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Mean Molecular Mass = ~15,000 Daltons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4114800"/>
          </a:xfrm>
        </p:spPr>
        <p:txBody>
          <a:bodyPr/>
          <a:lstStyle/>
          <a:p>
            <a:r>
              <a:rPr lang="en-US" u="sng" dirty="0" smtClean="0">
                <a:solidFill>
                  <a:schemeClr val="tx1"/>
                </a:solidFill>
                <a:latin typeface="+mn-lt"/>
              </a:rPr>
              <a:t>Site of Action-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Binds to and potentiates AT-3 (Anti-Thrombin)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AT-3 binds to thrombin and other factors to inhibit the clotting cascade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AT-3 Inhibits activity of Factors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IIa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VIIa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Xa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IXa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XIa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If AT-3 deficient, must administer FFP to achieve an adequate ACT</a:t>
            </a:r>
          </a:p>
          <a:p>
            <a:r>
              <a:rPr lang="en-US" u="sng" dirty="0" smtClean="0">
                <a:solidFill>
                  <a:schemeClr val="tx1"/>
                </a:solidFill>
                <a:latin typeface="+mn-lt"/>
              </a:rPr>
              <a:t>Half-Life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- 90 minutes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Metabolized by the Kidneys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4495800"/>
          </a:xfrm>
        </p:spPr>
        <p:txBody>
          <a:bodyPr/>
          <a:lstStyle/>
          <a:p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2 Types: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Defined by extraction location</a:t>
            </a:r>
          </a:p>
          <a:p>
            <a:pPr lvl="1"/>
            <a:r>
              <a:rPr lang="en-US" sz="2000" u="sng" dirty="0" smtClean="0">
                <a:solidFill>
                  <a:schemeClr val="tx1"/>
                </a:solidFill>
                <a:latin typeface="+mn-lt"/>
              </a:rPr>
              <a:t>Porcine intestinal mucosa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(used at Cooper) </a:t>
            </a: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Lower mean molecular weight</a:t>
            </a: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More effectively inhibits Factor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Xa</a:t>
            </a:r>
            <a:endParaRPr lang="en-US" sz="1800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Less binding to platelets due to lower molecular weight</a:t>
            </a: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Linked with delayed bleeding post-op because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Protamine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 doesn’t fully reverse the effect on Factor X	</a:t>
            </a:r>
          </a:p>
          <a:p>
            <a:pPr lvl="1"/>
            <a:r>
              <a:rPr lang="en-US" sz="2000" u="sng" dirty="0" smtClean="0">
                <a:solidFill>
                  <a:schemeClr val="tx1"/>
                </a:solidFill>
                <a:latin typeface="+mn-lt"/>
              </a:rPr>
              <a:t>Bovine lung</a:t>
            </a:r>
            <a:endParaRPr lang="en-US" sz="2000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Higher mean molecular weight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  <a:latin typeface="+mn-lt"/>
              </a:rPr>
              <a:t>More effectively inhibits Factor </a:t>
            </a:r>
            <a:r>
              <a:rPr lang="en-US" sz="1600" dirty="0" err="1" smtClean="0">
                <a:solidFill>
                  <a:schemeClr val="tx1"/>
                </a:solidFill>
                <a:latin typeface="+mn-lt"/>
              </a:rPr>
              <a:t>IIa</a:t>
            </a: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 (Thrombin)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  <a:latin typeface="+mn-lt"/>
              </a:rPr>
              <a:t>Great affinity for binding to platelets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  <a:latin typeface="+mn-lt"/>
              </a:rPr>
              <a:t>More effectively reversed by </a:t>
            </a:r>
            <a:r>
              <a:rPr lang="en-US" sz="1600" dirty="0" err="1" smtClean="0">
                <a:solidFill>
                  <a:schemeClr val="tx1"/>
                </a:solidFill>
                <a:latin typeface="+mn-lt"/>
              </a:rPr>
              <a:t>Protamine</a:t>
            </a:r>
            <a:endParaRPr lang="en-US" sz="1600" dirty="0" smtClean="0">
              <a:solidFill>
                <a:schemeClr val="tx1"/>
              </a:solidFill>
              <a:latin typeface="+mn-l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Heparin for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42672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Patient must be fully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Heparinized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for the surgeon to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cannulate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AND for us to go on CPB</a:t>
            </a:r>
          </a:p>
          <a:p>
            <a:pPr lvl="1"/>
            <a:r>
              <a:rPr lang="en-US" dirty="0" smtClean="0"/>
              <a:t>ACT greater than 480 seconds is required to go on CPB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Causes 10-20% decrease in SVR when given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Units and Milligrams: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Made up on varying molecular weights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USP requires 120-140 units per mg</a:t>
            </a:r>
          </a:p>
          <a:p>
            <a:pPr lvl="1"/>
            <a:r>
              <a:rPr lang="en-US" dirty="0" smtClean="0"/>
              <a:t>Full </a:t>
            </a:r>
            <a:r>
              <a:rPr lang="en-US" dirty="0" err="1" smtClean="0"/>
              <a:t>Heparinization</a:t>
            </a:r>
            <a:r>
              <a:rPr lang="en-US" dirty="0" smtClean="0"/>
              <a:t> is considered to be 300-400 units per kg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Reversal of Heparin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err="1" smtClean="0">
                <a:solidFill>
                  <a:schemeClr val="tx1"/>
                </a:solidFill>
                <a:latin typeface="+mn-lt"/>
              </a:rPr>
              <a:t>Protamine</a:t>
            </a:r>
            <a:r>
              <a:rPr lang="en-US" u="sng" dirty="0" smtClean="0">
                <a:solidFill>
                  <a:schemeClr val="tx1"/>
                </a:solidFill>
                <a:latin typeface="+mn-lt"/>
              </a:rPr>
              <a:t> Sulfate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Combines with acidic Heparin to form a salt complex, neutralizing the anticoagulant effect of both drugs</a:t>
            </a:r>
          </a:p>
          <a:p>
            <a:pPr lvl="2"/>
            <a:r>
              <a:rPr lang="en-US" dirty="0" err="1" smtClean="0">
                <a:solidFill>
                  <a:schemeClr val="tx1"/>
                </a:solidFill>
                <a:latin typeface="+mn-lt"/>
              </a:rPr>
              <a:t>Protamine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alone has an anticoagulant effect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Onset of Action- 5 minutes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Half-life - 7 minutes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Strong alkaline protein derived from Salmon Sperm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Protamine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Protamine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displays some transient Hypotension due to vascular dilation and negative cardiac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inotropy</a:t>
            </a:r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Can be resolved with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pressors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and calcium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Other side effects are pulmonary vascular constriction, with loss of lung compliance and gas transfer and anaphylaxis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Side effects could be major in men that have had vasectomy due to endocrine hormone imbalances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Protamine</a:t>
            </a:r>
            <a:r>
              <a:rPr lang="en-US" dirty="0" smtClean="0"/>
              <a:t> Reactions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u="sng" dirty="0" smtClean="0">
                <a:solidFill>
                  <a:schemeClr val="tx1"/>
                </a:solidFill>
                <a:latin typeface="+mn-lt"/>
              </a:rPr>
              <a:t>Type I-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Systemic Hypotension due to reduced SVR</a:t>
            </a:r>
          </a:p>
          <a:p>
            <a:r>
              <a:rPr lang="en-US" sz="2000" u="sng" dirty="0" smtClean="0">
                <a:solidFill>
                  <a:schemeClr val="tx1"/>
                </a:solidFill>
                <a:latin typeface="+mn-lt"/>
              </a:rPr>
              <a:t>Type II-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Anaphylactic reaction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Hypotension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Pulmonary Vasospasm (high PA pressures)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Edema</a:t>
            </a:r>
          </a:p>
          <a:p>
            <a:r>
              <a:rPr lang="en-US" sz="2000" u="sng" dirty="0" smtClean="0">
                <a:solidFill>
                  <a:schemeClr val="tx1"/>
                </a:solidFill>
                <a:latin typeface="+mn-lt"/>
              </a:rPr>
              <a:t>Type III-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Catastrophic 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Pulmonary Vasoconstriction (very high PAs)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Severe hypotension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Dilated RV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Death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Heparin Rebound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Reappearance of heparin after complete neutralization of heparin with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protamine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Usually occurs in the first 4-6 hours after neutralization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Due to: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Large doses of heparin given, small dose of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protamine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Heparin bound to proteins released after surgery and back into circulation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Faster clearance of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protamine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from body than heparin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Heparin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when patients have Heparin Induced Thrombocytopenia (HIT)</a:t>
            </a:r>
          </a:p>
          <a:p>
            <a:r>
              <a:rPr lang="en-US" u="sng" dirty="0" err="1" smtClean="0">
                <a:solidFill>
                  <a:schemeClr val="tx1"/>
                </a:solidFill>
                <a:latin typeface="+mn-lt"/>
              </a:rPr>
              <a:t>Argatroban</a:t>
            </a:r>
            <a:r>
              <a:rPr lang="en-US" u="sng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main alternative to heparin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Direct Thrombin Inhibitor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Rapid onset of action and half-life is 40-50 minutes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Metabolized in the liver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No antidote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Measured by ACT and PTT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1.5 – 3x baseline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Heparin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Bivalrudin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Angiomax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)-</a:t>
            </a:r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Synthetic form of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Hirudin</a:t>
            </a:r>
            <a:endParaRPr lang="en-US" sz="2000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Shorter half-life than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Hirudin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(safer)</a:t>
            </a: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Half-life 25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mins</a:t>
            </a:r>
            <a:endParaRPr lang="en-US" sz="1800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Measured by PTT or ACT</a:t>
            </a: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1.5 – 3 x baseline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Excreted by kidneys</a:t>
            </a:r>
          </a:p>
          <a:p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Recombinant </a:t>
            </a:r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Hirudin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Lepirudin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)-</a:t>
            </a:r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Direct Thrombin Inhibitor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Does not have an antidote to reverse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Monitored by PTT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Cleared by the kidneys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Heparin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1"/>
                </a:solidFill>
                <a:latin typeface="+mn-lt"/>
              </a:rPr>
              <a:t>Low Molecular Weight Heparin- 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4-8 hour half life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Requires AT-3 as a cofactor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Primarily inhibits Factor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Xa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Not reversed by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Protamine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u="sng" dirty="0" err="1" smtClean="0">
                <a:solidFill>
                  <a:schemeClr val="tx1"/>
                </a:solidFill>
                <a:latin typeface="+mn-lt"/>
              </a:rPr>
              <a:t>Danaparoid</a:t>
            </a:r>
            <a:r>
              <a:rPr lang="en-US" u="sng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u="sng" dirty="0" err="1" smtClean="0">
                <a:solidFill>
                  <a:schemeClr val="tx1"/>
                </a:solidFill>
                <a:latin typeface="+mn-lt"/>
              </a:rPr>
              <a:t>Organan</a:t>
            </a:r>
            <a:r>
              <a:rPr lang="en-US" u="sng" dirty="0" smtClean="0">
                <a:solidFill>
                  <a:schemeClr val="tx1"/>
                </a:solidFill>
                <a:latin typeface="+mn-lt"/>
              </a:rPr>
              <a:t>)-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Mixture of heparin sulfate,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dermatan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chrondroitin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Catalyzes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Antithrombin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to inhibit Thrombin and Factor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Xa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Half-life is 4.3 hours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Anticoagulants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err="1" smtClean="0">
                <a:solidFill>
                  <a:schemeClr val="tx1"/>
                </a:solidFill>
                <a:latin typeface="+mn-lt"/>
              </a:rPr>
              <a:t>Warfarin</a:t>
            </a:r>
            <a:r>
              <a:rPr lang="en-US" u="sng" dirty="0" smtClean="0">
                <a:solidFill>
                  <a:schemeClr val="tx1"/>
                </a:solidFill>
                <a:latin typeface="+mn-lt"/>
              </a:rPr>
              <a:t> (Coumadin)- 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Competitively Inhibits Vitamin-K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Inhibits the hepatic synthesis of Factors II, VII, IX,X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Onset- 24-72 hours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Full Therapeutic Effect- 5-7 days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Half-life – 20-60 hours, variable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Metabolized by Liver, excreted in urine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Uses: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  <a:latin typeface="+mn-lt"/>
              </a:rPr>
              <a:t>Preventing Arterial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Thromboembolism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in Chronic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AFib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patients and Prosthetic Heart Valves patients</a:t>
            </a:r>
          </a:p>
          <a:p>
            <a:pPr lvl="4"/>
            <a:r>
              <a:rPr lang="en-US" dirty="0" smtClean="0"/>
              <a:t>Reduces  risk by 2/3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Coumadin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44958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Surgery- must stop several days before surgery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Give Heparin to bridge until surgery, LMWH usually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Once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Warfarin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is stopped, it takes 2-3 days before INR is &lt; 2.0, and 4-6 days for INR to normalize</a:t>
            </a: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Once INR is &lt; 1.5, surgery can be performed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If surgery is Urgent, can give Vitamin K (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Phytonadione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)</a:t>
            </a: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Drugs:</a:t>
            </a:r>
          </a:p>
          <a:p>
            <a:pPr lvl="3"/>
            <a:r>
              <a:rPr lang="en-US" sz="1600" dirty="0" err="1" smtClean="0"/>
              <a:t>Aquamephyton</a:t>
            </a:r>
            <a:endParaRPr lang="en-US" sz="1600" dirty="0" smtClean="0"/>
          </a:p>
          <a:p>
            <a:pPr lvl="3"/>
            <a:r>
              <a:rPr lang="en-US" sz="1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Mephyton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Anticoagulants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1"/>
                </a:solidFill>
                <a:latin typeface="+mn-lt"/>
              </a:rPr>
              <a:t>Citrate Phosphate Dextrose (CPD)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Indications-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anticoagulate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and preserve donor blood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Mechanism- 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Citrate- binds Ca++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Phosphate- helps maintain RBC 2,3-DPG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Dextrose- provides RBC with energy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Site of Action- Plasma and RBCs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Anti-Platelet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Life span of a platelet is ~7 days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Platelets carry growth factors such as Platelet Growth Factor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Idea behind PRP therapy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Two main groups of Platelet Inhibitors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</a:rPr>
              <a:t>GlycoProtein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IIb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/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IIIa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blockers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Adenosine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Diphosphate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(ADP) Receptors blockers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chemeClr val="tx1"/>
                </a:solidFill>
              </a:rPr>
              <a:t>GP </a:t>
            </a:r>
            <a:r>
              <a:rPr lang="en-US" dirty="0" err="1" smtClean="0">
                <a:solidFill>
                  <a:schemeClr val="tx1"/>
                </a:solidFill>
              </a:rPr>
              <a:t>IIb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err="1" smtClean="0">
                <a:solidFill>
                  <a:schemeClr val="tx1"/>
                </a:solidFill>
              </a:rPr>
              <a:t>IIIa</a:t>
            </a:r>
            <a:r>
              <a:rPr lang="en-US" dirty="0" smtClean="0">
                <a:solidFill>
                  <a:schemeClr val="tx1"/>
                </a:solidFill>
              </a:rPr>
              <a:t> Blockers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– IV Only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The GP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IIb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/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IIIa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receptor is one that allows cross-linking of platelets to form with fibrinogen to form the platelet plug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Blocking this receptor prevents the thrombus formation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Has reduced the need of emergent CABG procedures in patients undergoing angioplasty or PCI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GP </a:t>
            </a:r>
            <a:r>
              <a:rPr lang="en-US" dirty="0" err="1" smtClean="0">
                <a:solidFill>
                  <a:schemeClr val="tx1"/>
                </a:solidFill>
              </a:rPr>
              <a:t>IIb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err="1" smtClean="0">
                <a:solidFill>
                  <a:schemeClr val="tx1"/>
                </a:solidFill>
              </a:rPr>
              <a:t>IIIa</a:t>
            </a:r>
            <a:r>
              <a:rPr lang="en-US" dirty="0" smtClean="0">
                <a:solidFill>
                  <a:schemeClr val="tx1"/>
                </a:solidFill>
              </a:rPr>
              <a:t> Blockers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Drugs: IV Only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</a:rPr>
              <a:t>Abciximab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ReoPro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)- Half-life 30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mins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</a:rPr>
              <a:t>Eptifibatide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Integrilin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)- Half-life 2.5 hours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Only IV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</a:rPr>
              <a:t>Tirofiban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Aggrastat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)- Half-life 2.2 hours</a:t>
            </a:r>
          </a:p>
          <a:p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Patients requiring Cardiac Surgery: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Stop GP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IIb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/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IIIa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Inhibitor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Delay surgery, if possible, for up to 12 hours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Maintain on Heparin therapy</a:t>
            </a:r>
          </a:p>
          <a:p>
            <a:pPr lvl="1"/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Ultrafiltrate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on CPB if possible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Transfuse platelets as needed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ADP Receptor Blockers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/>
            <a:r>
              <a:rPr lang="en-US" dirty="0" smtClean="0">
                <a:solidFill>
                  <a:schemeClr val="tx1"/>
                </a:solidFill>
                <a:latin typeface="+mn-lt"/>
              </a:rPr>
              <a:t>Block the ADP P2Y12 receptors necessary for activating the GP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IIb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/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IIIa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receptor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Drugs: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</a:rPr>
              <a:t>Clopidogrel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Plavix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)- Half-life 8 hours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</a:rPr>
              <a:t>Prasugrel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Effient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)- Half-life 4 hours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</a:rPr>
              <a:t>Ticagrelor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Brilinta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)- Half-life 12 hours</a:t>
            </a:r>
          </a:p>
          <a:p>
            <a:r>
              <a:rPr lang="en-US" sz="2000" u="sng" dirty="0" smtClean="0">
                <a:solidFill>
                  <a:schemeClr val="tx1"/>
                </a:solidFill>
                <a:latin typeface="+mn-lt"/>
              </a:rPr>
              <a:t>For patients requiring Cardiac Surgery: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Stop ADP Blocker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Delay surgery, if possible, for up to 5-7 days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Maintain on Heparin therapy</a:t>
            </a:r>
          </a:p>
          <a:p>
            <a:pPr lvl="1"/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Ultrafiltrate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 on CPB if possible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Transfuse platelets as needed</a:t>
            </a:r>
          </a:p>
          <a:p>
            <a:pPr lvl="1"/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Anti-Platelet 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1"/>
                </a:solidFill>
                <a:latin typeface="+mn-lt"/>
              </a:rPr>
              <a:t>Aspirin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(Acetylsalicylic acid)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Mechanism of Action: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Technically is an NSAID</a:t>
            </a:r>
          </a:p>
          <a:p>
            <a:pPr lvl="2"/>
            <a:r>
              <a:rPr lang="en-US" dirty="0" err="1" smtClean="0">
                <a:solidFill>
                  <a:schemeClr val="tx1"/>
                </a:solidFill>
                <a:latin typeface="+mn-lt"/>
              </a:rPr>
              <a:t>Cyclooxygenase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Inhibitor</a:t>
            </a:r>
          </a:p>
          <a:p>
            <a:pPr lvl="3"/>
            <a:r>
              <a:rPr lang="en-US" b="1" dirty="0" smtClean="0"/>
              <a:t>Irreversibly inhibits COX</a:t>
            </a:r>
            <a:endParaRPr lang="en-US" dirty="0" smtClean="0"/>
          </a:p>
          <a:p>
            <a:pPr lvl="3"/>
            <a:r>
              <a:rPr lang="en-US" dirty="0" smtClean="0"/>
              <a:t>COX converts </a:t>
            </a:r>
            <a:r>
              <a:rPr lang="en-US" dirty="0" err="1" smtClean="0"/>
              <a:t>Arachidonic</a:t>
            </a:r>
            <a:r>
              <a:rPr lang="en-US" dirty="0" smtClean="0"/>
              <a:t> Acid to Prostaglandins and </a:t>
            </a:r>
            <a:r>
              <a:rPr lang="en-US" dirty="0" err="1" smtClean="0"/>
              <a:t>Thromboxane</a:t>
            </a:r>
            <a:r>
              <a:rPr lang="en-US" dirty="0" smtClean="0"/>
              <a:t> A2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Reduces the synthesis of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Thromboxane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A2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Decreases platelet aggregation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Aspirin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Dose Dependent- low dose gives anti-platelet effect without providing analgesia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Provides platelet inhibition within 60 minutes of administration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Half-life of ASA is only 20 minutes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Effect of ASA on platelets is irreversible because platelets cannot regenerate new COX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ASA effects last as long as the life of the platelet 7-10 days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After a single dose of ASA, Platelet COX activity recovers ~10% per day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Fibrinolytic</a:t>
            </a:r>
            <a:r>
              <a:rPr lang="en-US" dirty="0" smtClean="0"/>
              <a:t>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Once the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hemostatic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clot has been formed, this mechanism is in place to break down the clot once the site of injury has begun to heal</a:t>
            </a:r>
          </a:p>
          <a:p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Plasminogen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- synthesized in the liver normally circulates in the plasma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Conversion of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Plasminogen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to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Plasmin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activated by:</a:t>
            </a:r>
          </a:p>
          <a:p>
            <a:pPr lvl="2"/>
            <a:r>
              <a:rPr lang="en-US" sz="1800" dirty="0" smtClean="0">
                <a:solidFill>
                  <a:schemeClr val="tx1"/>
                </a:solidFill>
                <a:latin typeface="+mn-lt"/>
              </a:rPr>
              <a:t>Tissue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Plasminogen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 Activator  (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tPA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) </a:t>
            </a:r>
          </a:p>
          <a:p>
            <a:pPr lvl="2"/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Urokinase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Plasminogen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 Activator (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uPA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)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Fibrin Split Products are formed when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fibrinolysis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occurs</a:t>
            </a:r>
          </a:p>
          <a:p>
            <a:pPr lvl="1"/>
            <a:r>
              <a:rPr lang="en-US" sz="2000" dirty="0" smtClean="0"/>
              <a:t>D-</a:t>
            </a:r>
            <a:r>
              <a:rPr lang="en-US" sz="2000" dirty="0" err="1" smtClean="0"/>
              <a:t>Dimer</a:t>
            </a:r>
            <a:r>
              <a:rPr lang="en-US" sz="2000" dirty="0" smtClean="0"/>
              <a:t> is a test that detects fibrin split products to diagnose </a:t>
            </a:r>
            <a:r>
              <a:rPr lang="en-US" sz="2000" dirty="0" err="1" smtClean="0"/>
              <a:t>hyperfibrinolysis</a:t>
            </a:r>
            <a:endParaRPr lang="en-US" sz="2000" dirty="0" smtClean="0">
              <a:solidFill>
                <a:schemeClr val="tx1"/>
              </a:solidFill>
              <a:latin typeface="+mn-l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Fibrinolytic</a:t>
            </a:r>
            <a:r>
              <a:rPr lang="en-US" dirty="0" smtClean="0"/>
              <a:t> 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Streptokinase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- infusion, antigenic, 20 min half life</a:t>
            </a:r>
          </a:p>
          <a:p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Urokinase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- infusion, not antigenic, 15 min half life</a:t>
            </a:r>
          </a:p>
          <a:p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Alteplase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 (t-PA)- 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infusion, non antigenic, 5 min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halflife</a:t>
            </a:r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Must be given within 3 hours of onset of stroke symptoms, 0.9 mg/kg will improve 30% </a:t>
            </a:r>
          </a:p>
          <a:p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Reteplase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bolus, non antigenic, 15 min half life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</a:t>
            </a:r>
            <a:r>
              <a:rPr lang="en-US" dirty="0" err="1" smtClean="0"/>
              <a:t>Fibrinolytic</a:t>
            </a:r>
            <a:r>
              <a:rPr lang="en-US" dirty="0" smtClean="0"/>
              <a:t>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Drugs can be given to block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Fibrinolysis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in the setting of bleeding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Used frequently in cardiac surgery to reduce blood loss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Can be an issue in patients with consumption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coagulopathies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that have excessive activation and of the coagulation and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fibrinolytic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systems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Blocks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fibrinolysis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but increases chance of thrombosis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</a:t>
            </a:r>
            <a:r>
              <a:rPr lang="en-US" dirty="0" err="1" smtClean="0"/>
              <a:t>Fibrinolytic</a:t>
            </a:r>
            <a:r>
              <a:rPr lang="en-US" dirty="0" smtClean="0"/>
              <a:t> Prophylaxis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Amicar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 (Epsilon-</a:t>
            </a:r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aminocaproic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 acid)-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binds to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plasminogen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plasmin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and inhibits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fibrinolysis</a:t>
            </a:r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Administered prior to CPB until 1-2 hours after CPB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Continuously given</a:t>
            </a:r>
          </a:p>
          <a:p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Tranexamic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 Acid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- 10x more potent than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Amicar</a:t>
            </a:r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400" u="sng" dirty="0" err="1" smtClean="0">
                <a:solidFill>
                  <a:schemeClr val="tx1"/>
                </a:solidFill>
                <a:latin typeface="+mn-lt"/>
              </a:rPr>
              <a:t>Aprotinin</a:t>
            </a:r>
            <a:r>
              <a:rPr lang="en-US" sz="2400" u="sng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inhibits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proteolytic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enzymes including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plasmin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kalikrein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and factor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XIIa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activation of complement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No Longer Used- saw a lot of renal failure and neurological issues like stroke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 Pharmacology Intro and OR Drugs</Template>
  <TotalTime>47</TotalTime>
  <Words>1418</Words>
  <Application>Microsoft Office PowerPoint</Application>
  <PresentationFormat>On-screen Show (4:3)</PresentationFormat>
  <Paragraphs>223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Capsules</vt:lpstr>
      <vt:lpstr>Anticoagulants</vt:lpstr>
      <vt:lpstr>Anticoagulation for CPB</vt:lpstr>
      <vt:lpstr>Monitoring Anticoagulation </vt:lpstr>
      <vt:lpstr>Heparin</vt:lpstr>
      <vt:lpstr>Heparin</vt:lpstr>
      <vt:lpstr>Heparin</vt:lpstr>
      <vt:lpstr>Heparin for CPB</vt:lpstr>
      <vt:lpstr>Reversal of Heparin</vt:lpstr>
      <vt:lpstr>Protamine</vt:lpstr>
      <vt:lpstr>Protamine Reactions</vt:lpstr>
      <vt:lpstr>Heparin Rebound</vt:lpstr>
      <vt:lpstr>Heparin Alternatives</vt:lpstr>
      <vt:lpstr>Heparin Alternatives</vt:lpstr>
      <vt:lpstr>Heparin Alternatives</vt:lpstr>
      <vt:lpstr>Other Anticoagulants</vt:lpstr>
      <vt:lpstr>Coumadin</vt:lpstr>
      <vt:lpstr>Other Anticoagulants</vt:lpstr>
      <vt:lpstr>Anti-Platelet Therapy</vt:lpstr>
      <vt:lpstr>GP IIb/IIIa Blockers </vt:lpstr>
      <vt:lpstr>GP IIb/IIIa Blockers </vt:lpstr>
      <vt:lpstr>ADP Receptor Blockers</vt:lpstr>
      <vt:lpstr>Other Anti-Platelet Drugs</vt:lpstr>
      <vt:lpstr>Aspirin</vt:lpstr>
      <vt:lpstr>Fibrinolytic System</vt:lpstr>
      <vt:lpstr>Fibrinolytic Drugs</vt:lpstr>
      <vt:lpstr>Anti-Fibrinolytic Therapy</vt:lpstr>
      <vt:lpstr>Anti-Fibrinolytic Prophylaxis</vt:lpstr>
    </vt:vector>
  </TitlesOfParts>
  <Company>Cooper University Hospital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Anticoagulants</dc:title>
  <dc:creator>hancock-michael</dc:creator>
  <cp:lastModifiedBy>hancock-michael</cp:lastModifiedBy>
  <cp:revision>14</cp:revision>
  <dcterms:created xsi:type="dcterms:W3CDTF">2013-07-17T15:18:18Z</dcterms:created>
  <dcterms:modified xsi:type="dcterms:W3CDTF">2014-02-03T18:21:17Z</dcterms:modified>
</cp:coreProperties>
</file>